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48"/>
  </p:notesMasterIdLst>
  <p:handoutMasterIdLst>
    <p:handoutMasterId r:id="rId49"/>
  </p:handoutMasterIdLst>
  <p:sldIdLst>
    <p:sldId id="380" r:id="rId3"/>
    <p:sldId id="427" r:id="rId4"/>
    <p:sldId id="435" r:id="rId5"/>
    <p:sldId id="426" r:id="rId6"/>
    <p:sldId id="453" r:id="rId7"/>
    <p:sldId id="381" r:id="rId8"/>
    <p:sldId id="428" r:id="rId9"/>
    <p:sldId id="429" r:id="rId10"/>
    <p:sldId id="430" r:id="rId11"/>
    <p:sldId id="432" r:id="rId12"/>
    <p:sldId id="431" r:id="rId13"/>
    <p:sldId id="436" r:id="rId14"/>
    <p:sldId id="323" r:id="rId15"/>
    <p:sldId id="328" r:id="rId16"/>
    <p:sldId id="434" r:id="rId17"/>
    <p:sldId id="386" r:id="rId18"/>
    <p:sldId id="387" r:id="rId19"/>
    <p:sldId id="444" r:id="rId20"/>
    <p:sldId id="451" r:id="rId21"/>
    <p:sldId id="448" r:id="rId22"/>
    <p:sldId id="449" r:id="rId23"/>
    <p:sldId id="450" r:id="rId24"/>
    <p:sldId id="452" r:id="rId25"/>
    <p:sldId id="438" r:id="rId26"/>
    <p:sldId id="441" r:id="rId27"/>
    <p:sldId id="439" r:id="rId28"/>
    <p:sldId id="440" r:id="rId29"/>
    <p:sldId id="394" r:id="rId30"/>
    <p:sldId id="442" r:id="rId31"/>
    <p:sldId id="402" r:id="rId32"/>
    <p:sldId id="403" r:id="rId33"/>
    <p:sldId id="457" r:id="rId34"/>
    <p:sldId id="404" r:id="rId35"/>
    <p:sldId id="405" r:id="rId36"/>
    <p:sldId id="406" r:id="rId37"/>
    <p:sldId id="411" r:id="rId38"/>
    <p:sldId id="413" r:id="rId39"/>
    <p:sldId id="416" r:id="rId40"/>
    <p:sldId id="417" r:id="rId41"/>
    <p:sldId id="418" r:id="rId42"/>
    <p:sldId id="419" r:id="rId43"/>
    <p:sldId id="420" r:id="rId44"/>
    <p:sldId id="421" r:id="rId45"/>
    <p:sldId id="458" r:id="rId46"/>
    <p:sldId id="42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200"/>
    <a:srgbClr val="FF8D00"/>
    <a:srgbClr val="00F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4751" autoAdjust="0"/>
  </p:normalViewPr>
  <p:slideViewPr>
    <p:cSldViewPr snapToGrid="0">
      <p:cViewPr varScale="1">
        <p:scale>
          <a:sx n="63" d="100"/>
          <a:sy n="63" d="100"/>
        </p:scale>
        <p:origin x="271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06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/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/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/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>
        <a:solidFill>
          <a:srgbClr val="92D050"/>
        </a:solidFill>
      </dgm:spPr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/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>
        <a:solidFill>
          <a:srgbClr val="92D050"/>
        </a:solidFill>
      </dgm:spPr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/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>
        <a:solidFill>
          <a:srgbClr val="92D050"/>
        </a:solidFill>
      </dgm:spPr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/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>
        <a:solidFill>
          <a:srgbClr val="92D050"/>
        </a:solidFill>
      </dgm:spPr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/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>
        <a:solidFill>
          <a:srgbClr val="92D050"/>
        </a:solidFill>
      </dgm:spPr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/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>
        <a:solidFill>
          <a:srgbClr val="92D050"/>
        </a:solidFill>
      </dgm:spPr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/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/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/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/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F6F3CE-DF79-4B5F-9B91-D0C05D35C2D6}" type="doc">
      <dgm:prSet loTypeId="urn:microsoft.com/office/officeart/2005/8/layout/chevron2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B77F808-BA71-43CC-8DA3-438707E61A0F}">
      <dgm:prSet phldrT="[Text]" custT="1"/>
      <dgm:spPr/>
      <dgm:t>
        <a:bodyPr/>
        <a:lstStyle/>
        <a:p>
          <a:pPr rtl="1"/>
          <a:r>
            <a:rPr lang="he-IL" sz="1600" dirty="0"/>
            <a:t>הצגת הארגון</a:t>
          </a:r>
          <a:endParaRPr lang="en-US" sz="1600" dirty="0"/>
        </a:p>
      </dgm:t>
    </dgm:pt>
    <dgm:pt modelId="{8BF23F1D-C808-41DB-A99D-92BF0B47D44C}" type="parTrans" cxnId="{3EA48EAE-FC2B-4F8E-84AB-7BFEE4B8FB60}">
      <dgm:prSet/>
      <dgm:spPr/>
      <dgm:t>
        <a:bodyPr/>
        <a:lstStyle/>
        <a:p>
          <a:pPr rtl="1"/>
          <a:endParaRPr lang="en-US" sz="2800"/>
        </a:p>
      </dgm:t>
    </dgm:pt>
    <dgm:pt modelId="{778CFD75-2FB4-4123-BA0F-D669440A9890}" type="sibTrans" cxnId="{3EA48EAE-FC2B-4F8E-84AB-7BFEE4B8FB60}">
      <dgm:prSet/>
      <dgm:spPr/>
      <dgm:t>
        <a:bodyPr/>
        <a:lstStyle/>
        <a:p>
          <a:pPr rtl="1"/>
          <a:endParaRPr lang="en-US" sz="2800"/>
        </a:p>
      </dgm:t>
    </dgm:pt>
    <dgm:pt modelId="{C226AC6E-3302-45B6-AE4B-11A0ACBB1C37}">
      <dgm:prSet phldrT="[Text]" custT="1"/>
      <dgm:spPr/>
      <dgm:t>
        <a:bodyPr/>
        <a:lstStyle/>
        <a:p>
          <a:pPr rtl="1"/>
          <a:r>
            <a:rPr lang="en-US" sz="1800" dirty="0"/>
            <a:t>Laser Detect Systems</a:t>
          </a:r>
        </a:p>
      </dgm:t>
    </dgm:pt>
    <dgm:pt modelId="{4FCC7D47-67C8-4CB2-A2DA-77C6662A05FD}" type="parTrans" cxnId="{7D9B1AAD-35D2-4573-8486-84DE09AE98FD}">
      <dgm:prSet/>
      <dgm:spPr/>
      <dgm:t>
        <a:bodyPr/>
        <a:lstStyle/>
        <a:p>
          <a:pPr rtl="1"/>
          <a:endParaRPr lang="en-US" sz="2800"/>
        </a:p>
      </dgm:t>
    </dgm:pt>
    <dgm:pt modelId="{947BF216-E0CC-4628-AF6C-38E07DFA2C67}" type="sibTrans" cxnId="{7D9B1AAD-35D2-4573-8486-84DE09AE98FD}">
      <dgm:prSet/>
      <dgm:spPr/>
      <dgm:t>
        <a:bodyPr/>
        <a:lstStyle/>
        <a:p>
          <a:pPr rtl="1"/>
          <a:endParaRPr lang="en-US" sz="2800"/>
        </a:p>
      </dgm:t>
    </dgm:pt>
    <dgm:pt modelId="{ED0A57C1-2DF1-45E7-96F7-756B7ACA71AB}">
      <dgm:prSet phldrT="[Text]" custT="1"/>
      <dgm:spPr/>
      <dgm:t>
        <a:bodyPr/>
        <a:lstStyle/>
        <a:p>
          <a:pPr rtl="1"/>
          <a:r>
            <a:rPr lang="he-IL" sz="1600" dirty="0"/>
            <a:t>חקר מצב קיים</a:t>
          </a:r>
          <a:endParaRPr lang="en-US" sz="1600" dirty="0"/>
        </a:p>
      </dgm:t>
    </dgm:pt>
    <dgm:pt modelId="{2963FB3A-6CCC-4BB2-BC47-2411A6EE6BED}" type="parTrans" cxnId="{0381D2D2-DCEE-48B6-8ECF-DCDD8E01AD4B}">
      <dgm:prSet/>
      <dgm:spPr/>
      <dgm:t>
        <a:bodyPr/>
        <a:lstStyle/>
        <a:p>
          <a:pPr rtl="1"/>
          <a:endParaRPr lang="en-US" sz="2800"/>
        </a:p>
      </dgm:t>
    </dgm:pt>
    <dgm:pt modelId="{5085B361-0D24-4CF6-ADF5-AFFE18A2055F}" type="sibTrans" cxnId="{0381D2D2-DCEE-48B6-8ECF-DCDD8E01AD4B}">
      <dgm:prSet/>
      <dgm:spPr/>
      <dgm:t>
        <a:bodyPr/>
        <a:lstStyle/>
        <a:p>
          <a:pPr rtl="1"/>
          <a:endParaRPr lang="en-US" sz="2800"/>
        </a:p>
      </dgm:t>
    </dgm:pt>
    <dgm:pt modelId="{4782ED6A-89D9-463F-912E-01FB9C7EE593}">
      <dgm:prSet phldrT="[Text]" custT="1"/>
      <dgm:spPr/>
      <dgm:t>
        <a:bodyPr/>
        <a:lstStyle/>
        <a:p>
          <a:pPr rtl="1"/>
          <a:r>
            <a:rPr lang="he-IL" sz="1800" dirty="0"/>
            <a:t>כמותי</a:t>
          </a:r>
          <a:endParaRPr lang="en-US" sz="1800" dirty="0"/>
        </a:p>
      </dgm:t>
    </dgm:pt>
    <dgm:pt modelId="{E0BDE863-AFF5-4F9F-B878-9C09C5B1DD0C}" type="parTrans" cxnId="{B18DC42E-ABE3-4583-AED2-2E9B4192129E}">
      <dgm:prSet/>
      <dgm:spPr/>
      <dgm:t>
        <a:bodyPr/>
        <a:lstStyle/>
        <a:p>
          <a:pPr rtl="1"/>
          <a:endParaRPr lang="en-US" sz="2800"/>
        </a:p>
      </dgm:t>
    </dgm:pt>
    <dgm:pt modelId="{DB959AE0-ADF5-492F-A250-81F19507DE62}" type="sibTrans" cxnId="{B18DC42E-ABE3-4583-AED2-2E9B4192129E}">
      <dgm:prSet/>
      <dgm:spPr/>
      <dgm:t>
        <a:bodyPr/>
        <a:lstStyle/>
        <a:p>
          <a:pPr rtl="1"/>
          <a:endParaRPr lang="en-US" sz="2800"/>
        </a:p>
      </dgm:t>
    </dgm:pt>
    <dgm:pt modelId="{9EF74A86-69AA-421D-8E52-501975669EEB}">
      <dgm:prSet phldrT="[Text]" custT="1"/>
      <dgm:spPr/>
      <dgm:t>
        <a:bodyPr/>
        <a:lstStyle/>
        <a:p>
          <a:pPr rtl="1"/>
          <a:r>
            <a:rPr lang="he-IL" sz="1800" dirty="0"/>
            <a:t>הדגמת מסכים</a:t>
          </a:r>
          <a:endParaRPr lang="en-US" sz="1800" dirty="0"/>
        </a:p>
      </dgm:t>
    </dgm:pt>
    <dgm:pt modelId="{1FF8806D-718E-40D9-BF07-05DC34D7249B}" type="parTrans" cxnId="{B90CB484-7C37-4BBE-973F-CDE63DCF4E69}">
      <dgm:prSet/>
      <dgm:spPr/>
      <dgm:t>
        <a:bodyPr/>
        <a:lstStyle/>
        <a:p>
          <a:pPr rtl="1"/>
          <a:endParaRPr lang="en-US" sz="2800"/>
        </a:p>
      </dgm:t>
    </dgm:pt>
    <dgm:pt modelId="{EA7E7DEE-E9C3-4E71-ACAA-588014ADA08C}" type="sibTrans" cxnId="{B90CB484-7C37-4BBE-973F-CDE63DCF4E69}">
      <dgm:prSet/>
      <dgm:spPr/>
      <dgm:t>
        <a:bodyPr/>
        <a:lstStyle/>
        <a:p>
          <a:pPr rtl="1"/>
          <a:endParaRPr lang="en-US" sz="2800"/>
        </a:p>
      </dgm:t>
    </dgm:pt>
    <dgm:pt modelId="{1FA52835-D852-495D-8832-F9FB92195206}">
      <dgm:prSet phldrT="[Text]" custT="1"/>
      <dgm:spPr/>
      <dgm:t>
        <a:bodyPr/>
        <a:lstStyle/>
        <a:p>
          <a:pPr rtl="1"/>
          <a:r>
            <a:rPr lang="he-IL" sz="1600" dirty="0"/>
            <a:t>פתרון</a:t>
          </a:r>
          <a:endParaRPr lang="en-US" sz="1600" dirty="0"/>
        </a:p>
      </dgm:t>
    </dgm:pt>
    <dgm:pt modelId="{6041B342-E397-4FD1-BADB-B097F00A883B}" type="parTrans" cxnId="{859B6CC8-B8FA-4EA9-BDA8-10F6CB3DB1B8}">
      <dgm:prSet/>
      <dgm:spPr/>
      <dgm:t>
        <a:bodyPr/>
        <a:lstStyle/>
        <a:p>
          <a:pPr rtl="1"/>
          <a:endParaRPr lang="en-US" sz="2800"/>
        </a:p>
      </dgm:t>
    </dgm:pt>
    <dgm:pt modelId="{4CE5A19E-6EA0-495D-BD3D-C037A3498E00}" type="sibTrans" cxnId="{859B6CC8-B8FA-4EA9-BDA8-10F6CB3DB1B8}">
      <dgm:prSet/>
      <dgm:spPr/>
      <dgm:t>
        <a:bodyPr/>
        <a:lstStyle/>
        <a:p>
          <a:pPr rtl="1"/>
          <a:endParaRPr lang="en-US" sz="2800"/>
        </a:p>
      </dgm:t>
    </dgm:pt>
    <dgm:pt modelId="{6D82586D-E403-4131-8CCC-1FE9FD5B7D93}">
      <dgm:prSet phldrT="[Text]" custT="1"/>
      <dgm:spPr/>
      <dgm:t>
        <a:bodyPr/>
        <a:lstStyle/>
        <a:p>
          <a:pPr rtl="1"/>
          <a:r>
            <a:rPr lang="he-IL" sz="1800" dirty="0"/>
            <a:t>חקר גורמי שורש</a:t>
          </a:r>
          <a:endParaRPr lang="en-US" sz="1800" dirty="0"/>
        </a:p>
      </dgm:t>
    </dgm:pt>
    <dgm:pt modelId="{2F6E4724-429D-4DEB-9817-22B56A42ED1A}" type="parTrans" cxnId="{565E923A-2D8E-462C-B6C9-74EFBC0B0904}">
      <dgm:prSet/>
      <dgm:spPr/>
      <dgm:t>
        <a:bodyPr/>
        <a:lstStyle/>
        <a:p>
          <a:pPr rtl="1"/>
          <a:endParaRPr lang="en-US" sz="2800"/>
        </a:p>
      </dgm:t>
    </dgm:pt>
    <dgm:pt modelId="{6B69D5A9-C353-4782-9C9C-686D73D63F9E}" type="sibTrans" cxnId="{565E923A-2D8E-462C-B6C9-74EFBC0B0904}">
      <dgm:prSet/>
      <dgm:spPr/>
      <dgm:t>
        <a:bodyPr/>
        <a:lstStyle/>
        <a:p>
          <a:pPr rtl="1"/>
          <a:endParaRPr lang="en-US" sz="2800"/>
        </a:p>
      </dgm:t>
    </dgm:pt>
    <dgm:pt modelId="{C8FA89C4-1D66-4ADE-87FB-282035355439}">
      <dgm:prSet phldrT="[Text]" custT="1"/>
      <dgm:spPr/>
      <dgm:t>
        <a:bodyPr/>
        <a:lstStyle/>
        <a:p>
          <a:pPr rtl="1"/>
          <a:r>
            <a:rPr lang="he-IL" sz="1800" dirty="0"/>
            <a:t>הנדסי</a:t>
          </a:r>
          <a:endParaRPr lang="en-US" sz="1800" dirty="0"/>
        </a:p>
      </dgm:t>
    </dgm:pt>
    <dgm:pt modelId="{B7F457A3-DAD1-494C-80BF-574F3FED9053}" type="parTrans" cxnId="{24138AA9-60F7-4B64-A234-55F767BDEEDD}">
      <dgm:prSet/>
      <dgm:spPr/>
      <dgm:t>
        <a:bodyPr/>
        <a:lstStyle/>
        <a:p>
          <a:pPr rtl="1"/>
          <a:endParaRPr lang="en-US" sz="2800"/>
        </a:p>
      </dgm:t>
    </dgm:pt>
    <dgm:pt modelId="{7EADB4FB-5B6F-443F-A7F9-6913C9550896}" type="sibTrans" cxnId="{24138AA9-60F7-4B64-A234-55F767BDEEDD}">
      <dgm:prSet/>
      <dgm:spPr/>
      <dgm:t>
        <a:bodyPr/>
        <a:lstStyle/>
        <a:p>
          <a:pPr rtl="1"/>
          <a:endParaRPr lang="en-US" sz="2800"/>
        </a:p>
      </dgm:t>
    </dgm:pt>
    <dgm:pt modelId="{C6B19FB5-D5D8-49DD-93EB-9B5BB61643BB}">
      <dgm:prSet phldrT="[Text]" custT="1"/>
      <dgm:spPr/>
      <dgm:t>
        <a:bodyPr/>
        <a:lstStyle/>
        <a:p>
          <a:pPr rtl="1"/>
          <a:r>
            <a:rPr lang="he-IL" sz="1600" dirty="0"/>
            <a:t>הדגמת המערכת</a:t>
          </a:r>
          <a:endParaRPr lang="en-US" sz="1600" dirty="0"/>
        </a:p>
      </dgm:t>
    </dgm:pt>
    <dgm:pt modelId="{513BD41F-D563-461D-95CD-AB6CE419CAB4}" type="sibTrans" cxnId="{1A615442-42F8-4201-9016-D823828BF645}">
      <dgm:prSet/>
      <dgm:spPr/>
      <dgm:t>
        <a:bodyPr/>
        <a:lstStyle/>
        <a:p>
          <a:pPr rtl="1"/>
          <a:endParaRPr lang="en-US" sz="2800"/>
        </a:p>
      </dgm:t>
    </dgm:pt>
    <dgm:pt modelId="{CB3A271A-41EC-4451-BE2A-3D01EDC4395B}" type="parTrans" cxnId="{1A615442-42F8-4201-9016-D823828BF645}">
      <dgm:prSet/>
      <dgm:spPr/>
      <dgm:t>
        <a:bodyPr/>
        <a:lstStyle/>
        <a:p>
          <a:pPr rtl="1"/>
          <a:endParaRPr lang="en-US" sz="2800"/>
        </a:p>
      </dgm:t>
    </dgm:pt>
    <dgm:pt modelId="{8F732A70-C675-42AE-8087-49EF3B84AF63}">
      <dgm:prSet custT="1"/>
      <dgm:spPr/>
      <dgm:t>
        <a:bodyPr/>
        <a:lstStyle/>
        <a:p>
          <a:pPr rtl="1"/>
          <a:r>
            <a:rPr lang="he-IL" sz="1800" dirty="0"/>
            <a:t>מטרת הפרויקט</a:t>
          </a:r>
          <a:endParaRPr lang="en-US" sz="1800" dirty="0"/>
        </a:p>
      </dgm:t>
    </dgm:pt>
    <dgm:pt modelId="{E962539D-0A62-42DF-9DBF-D72A56695EE1}" type="parTrans" cxnId="{12A7832D-5D02-41B1-8F67-61498FF46A2B}">
      <dgm:prSet/>
      <dgm:spPr/>
      <dgm:t>
        <a:bodyPr/>
        <a:lstStyle/>
        <a:p>
          <a:pPr rtl="1"/>
          <a:endParaRPr lang="en-US" sz="2800"/>
        </a:p>
      </dgm:t>
    </dgm:pt>
    <dgm:pt modelId="{79A532B7-1967-4ACB-A569-26CD9E8E00F1}" type="sibTrans" cxnId="{12A7832D-5D02-41B1-8F67-61498FF46A2B}">
      <dgm:prSet/>
      <dgm:spPr/>
      <dgm:t>
        <a:bodyPr/>
        <a:lstStyle/>
        <a:p>
          <a:pPr rtl="1"/>
          <a:endParaRPr lang="en-US" sz="2800"/>
        </a:p>
      </dgm:t>
    </dgm:pt>
    <dgm:pt modelId="{B98C9A27-5774-4D05-B123-0D6F5E0B7172}">
      <dgm:prSet custT="1"/>
      <dgm:spPr/>
      <dgm:t>
        <a:bodyPr/>
        <a:lstStyle/>
        <a:p>
          <a:pPr rtl="1"/>
          <a:r>
            <a:rPr lang="he-IL" sz="1800" dirty="0"/>
            <a:t>ניהול הפרויקט</a:t>
          </a:r>
          <a:endParaRPr lang="en-US" sz="1800" dirty="0"/>
        </a:p>
      </dgm:t>
    </dgm:pt>
    <dgm:pt modelId="{98535070-DB86-4CA1-A454-12FF95603186}" type="sibTrans" cxnId="{24EA0836-AB11-4801-B7D4-D4AF45F97CC6}">
      <dgm:prSet/>
      <dgm:spPr/>
      <dgm:t>
        <a:bodyPr/>
        <a:lstStyle/>
        <a:p>
          <a:pPr rtl="1"/>
          <a:endParaRPr lang="en-US" sz="2800"/>
        </a:p>
      </dgm:t>
    </dgm:pt>
    <dgm:pt modelId="{ECFA1294-D0DF-42AC-99B4-4CA42F19849D}" type="parTrans" cxnId="{24EA0836-AB11-4801-B7D4-D4AF45F97CC6}">
      <dgm:prSet/>
      <dgm:spPr/>
      <dgm:t>
        <a:bodyPr/>
        <a:lstStyle/>
        <a:p>
          <a:pPr rtl="1"/>
          <a:endParaRPr lang="en-US" sz="2800"/>
        </a:p>
      </dgm:t>
    </dgm:pt>
    <dgm:pt modelId="{D954D7F6-AC76-4EFA-B638-00B5996F3E65}">
      <dgm:prSet custT="1"/>
      <dgm:spPr/>
      <dgm:t>
        <a:bodyPr/>
        <a:lstStyle/>
        <a:p>
          <a:pPr rtl="1"/>
          <a:r>
            <a:rPr lang="he-IL" sz="1800" dirty="0"/>
            <a:t>תרשימי מערכת</a:t>
          </a:r>
          <a:endParaRPr lang="en-US" sz="1800" dirty="0"/>
        </a:p>
      </dgm:t>
    </dgm:pt>
    <dgm:pt modelId="{0D93A8E8-6DDC-4F52-B8C1-EA1037B7210D}" type="parTrans" cxnId="{AF085888-BF52-4E46-A72A-C7791F856863}">
      <dgm:prSet/>
      <dgm:spPr/>
      <dgm:t>
        <a:bodyPr/>
        <a:lstStyle/>
        <a:p>
          <a:pPr rtl="1"/>
          <a:endParaRPr lang="en-US" sz="2800"/>
        </a:p>
      </dgm:t>
    </dgm:pt>
    <dgm:pt modelId="{F81D76D1-A514-4FC9-931E-FA31798ADA74}" type="sibTrans" cxnId="{AF085888-BF52-4E46-A72A-C7791F856863}">
      <dgm:prSet/>
      <dgm:spPr/>
      <dgm:t>
        <a:bodyPr/>
        <a:lstStyle/>
        <a:p>
          <a:pPr rtl="1"/>
          <a:endParaRPr lang="en-US" sz="2800"/>
        </a:p>
      </dgm:t>
    </dgm:pt>
    <dgm:pt modelId="{C82ACA7B-4F10-44F5-B938-E0DBD8762DE6}">
      <dgm:prSet phldrT="[Text]" custT="1"/>
      <dgm:spPr/>
      <dgm:t>
        <a:bodyPr/>
        <a:lstStyle/>
        <a:p>
          <a:pPr rtl="1"/>
          <a:r>
            <a:rPr lang="en-US" sz="1600" dirty="0"/>
            <a:t>Live demo</a:t>
          </a:r>
        </a:p>
      </dgm:t>
    </dgm:pt>
    <dgm:pt modelId="{5C9CD891-5374-431E-8186-2A34B040FDB8}" type="sibTrans" cxnId="{2B9FA858-F8DE-49E2-8FFF-B4723B8158D2}">
      <dgm:prSet/>
      <dgm:spPr/>
      <dgm:t>
        <a:bodyPr/>
        <a:lstStyle/>
        <a:p>
          <a:pPr rtl="1"/>
          <a:endParaRPr lang="en-US" sz="2800"/>
        </a:p>
      </dgm:t>
    </dgm:pt>
    <dgm:pt modelId="{2A6DAC45-DD7A-4494-B747-8235E7AC33DC}" type="parTrans" cxnId="{2B9FA858-F8DE-49E2-8FFF-B4723B8158D2}">
      <dgm:prSet/>
      <dgm:spPr/>
      <dgm:t>
        <a:bodyPr/>
        <a:lstStyle/>
        <a:p>
          <a:pPr rtl="1"/>
          <a:endParaRPr lang="en-US" sz="2800"/>
        </a:p>
      </dgm:t>
    </dgm:pt>
    <dgm:pt modelId="{EBEBF59E-B15F-46EE-95AB-2D4DBCB48439}">
      <dgm:prSet custT="1"/>
      <dgm:spPr/>
      <dgm:t>
        <a:bodyPr/>
        <a:lstStyle/>
        <a:p>
          <a:pPr rtl="1"/>
          <a:r>
            <a:rPr lang="he-IL" sz="1800" dirty="0"/>
            <a:t>הדגמה חיה של המכשיר</a:t>
          </a:r>
          <a:endParaRPr lang="en-US" sz="1800" dirty="0"/>
        </a:p>
      </dgm:t>
    </dgm:pt>
    <dgm:pt modelId="{A1A410EE-EC86-4E0C-992D-4BE0CA79478B}" type="parTrans" cxnId="{563F66BE-38EA-4382-8121-2415FA1BD561}">
      <dgm:prSet/>
      <dgm:spPr/>
      <dgm:t>
        <a:bodyPr/>
        <a:lstStyle/>
        <a:p>
          <a:pPr rtl="1"/>
          <a:endParaRPr lang="en-US" sz="2800"/>
        </a:p>
      </dgm:t>
    </dgm:pt>
    <dgm:pt modelId="{2ADFC036-27B1-4CF5-8430-B3C1541D58A1}" type="sibTrans" cxnId="{563F66BE-38EA-4382-8121-2415FA1BD561}">
      <dgm:prSet/>
      <dgm:spPr/>
      <dgm:t>
        <a:bodyPr/>
        <a:lstStyle/>
        <a:p>
          <a:pPr rtl="1"/>
          <a:endParaRPr lang="en-US" sz="2800"/>
        </a:p>
      </dgm:t>
    </dgm:pt>
    <dgm:pt modelId="{3661FCB4-C782-40C6-BF88-E6883ED7D11F}" type="pres">
      <dgm:prSet presAssocID="{ABF6F3CE-DF79-4B5F-9B91-D0C05D35C2D6}" presName="linearFlow" presStyleCnt="0">
        <dgm:presLayoutVars>
          <dgm:dir/>
          <dgm:animLvl val="lvl"/>
          <dgm:resizeHandles val="exact"/>
        </dgm:presLayoutVars>
      </dgm:prSet>
      <dgm:spPr/>
    </dgm:pt>
    <dgm:pt modelId="{209A3B7B-06A9-4836-B81E-29C99BC55300}" type="pres">
      <dgm:prSet presAssocID="{2B77F808-BA71-43CC-8DA3-438707E61A0F}" presName="composite" presStyleCnt="0"/>
      <dgm:spPr/>
    </dgm:pt>
    <dgm:pt modelId="{B4661436-BD83-4A6F-A61B-A7E9E879E301}" type="pres">
      <dgm:prSet presAssocID="{2B77F808-BA71-43CC-8DA3-438707E61A0F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F411484-55C8-4BBA-872F-D34B491CD972}" type="pres">
      <dgm:prSet presAssocID="{2B77F808-BA71-43CC-8DA3-438707E61A0F}" presName="descendantText" presStyleLbl="alignAcc1" presStyleIdx="0" presStyleCnt="5">
        <dgm:presLayoutVars>
          <dgm:bulletEnabled val="1"/>
        </dgm:presLayoutVars>
      </dgm:prSet>
      <dgm:spPr/>
    </dgm:pt>
    <dgm:pt modelId="{B147004D-8188-4C50-AC11-69E1CECE3D15}" type="pres">
      <dgm:prSet presAssocID="{778CFD75-2FB4-4123-BA0F-D669440A9890}" presName="sp" presStyleCnt="0"/>
      <dgm:spPr/>
    </dgm:pt>
    <dgm:pt modelId="{7D52BAFB-E535-4122-ADF6-43C2297403DB}" type="pres">
      <dgm:prSet presAssocID="{ED0A57C1-2DF1-45E7-96F7-756B7ACA71AB}" presName="composite" presStyleCnt="0"/>
      <dgm:spPr/>
    </dgm:pt>
    <dgm:pt modelId="{D6151190-6841-4CFB-9386-D1B1D8D9B6B2}" type="pres">
      <dgm:prSet presAssocID="{ED0A57C1-2DF1-45E7-96F7-756B7ACA71AB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70B44E56-3BD2-4E7C-8E2B-6F2146E02944}" type="pres">
      <dgm:prSet presAssocID="{ED0A57C1-2DF1-45E7-96F7-756B7ACA71AB}" presName="descendantText" presStyleLbl="alignAcc1" presStyleIdx="1" presStyleCnt="5">
        <dgm:presLayoutVars>
          <dgm:bulletEnabled val="1"/>
        </dgm:presLayoutVars>
      </dgm:prSet>
      <dgm:spPr/>
    </dgm:pt>
    <dgm:pt modelId="{C629B6A5-1341-42D9-B705-1F9948712729}" type="pres">
      <dgm:prSet presAssocID="{5085B361-0D24-4CF6-ADF5-AFFE18A2055F}" presName="sp" presStyleCnt="0"/>
      <dgm:spPr/>
    </dgm:pt>
    <dgm:pt modelId="{B8C771E0-299A-4C91-8E97-68C63BF0B510}" type="pres">
      <dgm:prSet presAssocID="{1FA52835-D852-495D-8832-F9FB92195206}" presName="composite" presStyleCnt="0"/>
      <dgm:spPr/>
    </dgm:pt>
    <dgm:pt modelId="{9C4EFC18-B144-4995-842B-F35A689C8F83}" type="pres">
      <dgm:prSet presAssocID="{1FA52835-D852-495D-8832-F9FB92195206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3DF93F65-E739-4C4C-A925-14AF6B6266B4}" type="pres">
      <dgm:prSet presAssocID="{1FA52835-D852-495D-8832-F9FB92195206}" presName="descendantText" presStyleLbl="alignAcc1" presStyleIdx="2" presStyleCnt="5">
        <dgm:presLayoutVars>
          <dgm:bulletEnabled val="1"/>
        </dgm:presLayoutVars>
      </dgm:prSet>
      <dgm:spPr/>
    </dgm:pt>
    <dgm:pt modelId="{8F921B71-4C4E-4168-AAE1-10137A3CAB50}" type="pres">
      <dgm:prSet presAssocID="{4CE5A19E-6EA0-495D-BD3D-C037A3498E00}" presName="sp" presStyleCnt="0"/>
      <dgm:spPr/>
    </dgm:pt>
    <dgm:pt modelId="{5DC55361-7966-4CF9-9D9C-8A33D100EFC0}" type="pres">
      <dgm:prSet presAssocID="{C6B19FB5-D5D8-49DD-93EB-9B5BB61643BB}" presName="composite" presStyleCnt="0"/>
      <dgm:spPr/>
    </dgm:pt>
    <dgm:pt modelId="{F14D9610-1627-4362-ADA7-D679EFD0AE27}" type="pres">
      <dgm:prSet presAssocID="{C6B19FB5-D5D8-49DD-93EB-9B5BB61643BB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72C528D2-7942-41B4-92E4-6DA4DF4E22CA}" type="pres">
      <dgm:prSet presAssocID="{C6B19FB5-D5D8-49DD-93EB-9B5BB61643BB}" presName="descendantText" presStyleLbl="alignAcc1" presStyleIdx="3" presStyleCnt="5">
        <dgm:presLayoutVars>
          <dgm:bulletEnabled val="1"/>
        </dgm:presLayoutVars>
      </dgm:prSet>
      <dgm:spPr/>
    </dgm:pt>
    <dgm:pt modelId="{7C908143-F9C9-4DF4-ACA2-857BBC5B3571}" type="pres">
      <dgm:prSet presAssocID="{513BD41F-D563-461D-95CD-AB6CE419CAB4}" presName="sp" presStyleCnt="0"/>
      <dgm:spPr/>
    </dgm:pt>
    <dgm:pt modelId="{8BDB7F09-AC80-4927-8A7A-BFD8D29A66FA}" type="pres">
      <dgm:prSet presAssocID="{C82ACA7B-4F10-44F5-B938-E0DBD8762DE6}" presName="composite" presStyleCnt="0"/>
      <dgm:spPr/>
    </dgm:pt>
    <dgm:pt modelId="{48BBB025-5E5F-4870-B3B8-1570D7AFEC79}" type="pres">
      <dgm:prSet presAssocID="{C82ACA7B-4F10-44F5-B938-E0DBD8762DE6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3DE4B8D8-FCD1-44B4-A040-7D0CA09E487B}" type="pres">
      <dgm:prSet presAssocID="{C82ACA7B-4F10-44F5-B938-E0DBD8762DE6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12A7832D-5D02-41B1-8F67-61498FF46A2B}" srcId="{1FA52835-D852-495D-8832-F9FB92195206}" destId="{8F732A70-C675-42AE-8087-49EF3B84AF63}" srcOrd="0" destOrd="0" parTransId="{E962539D-0A62-42DF-9DBF-D72A56695EE1}" sibTransId="{79A532B7-1967-4ACB-A569-26CD9E8E00F1}"/>
    <dgm:cxn modelId="{B90CB484-7C37-4BBE-973F-CDE63DCF4E69}" srcId="{C6B19FB5-D5D8-49DD-93EB-9B5BB61643BB}" destId="{9EF74A86-69AA-421D-8E52-501975669EEB}" srcOrd="0" destOrd="0" parTransId="{1FF8806D-718E-40D9-BF07-05DC34D7249B}" sibTransId="{EA7E7DEE-E9C3-4E71-ACAA-588014ADA08C}"/>
    <dgm:cxn modelId="{9AE8BFFF-EEB8-43E1-9E37-EFB13F0F54B9}" type="presOf" srcId="{C8FA89C4-1D66-4ADE-87FB-282035355439}" destId="{70B44E56-3BD2-4E7C-8E2B-6F2146E02944}" srcOrd="0" destOrd="1" presId="urn:microsoft.com/office/officeart/2005/8/layout/chevron2"/>
    <dgm:cxn modelId="{1A9C41AD-6F62-4C38-AEB4-F745CD5F9F10}" type="presOf" srcId="{C6B19FB5-D5D8-49DD-93EB-9B5BB61643BB}" destId="{F14D9610-1627-4362-ADA7-D679EFD0AE27}" srcOrd="0" destOrd="0" presId="urn:microsoft.com/office/officeart/2005/8/layout/chevron2"/>
    <dgm:cxn modelId="{35385E4F-8D8B-46FE-9E93-081D9E60E80E}" type="presOf" srcId="{C226AC6E-3302-45B6-AE4B-11A0ACBB1C37}" destId="{5F411484-55C8-4BBA-872F-D34B491CD972}" srcOrd="0" destOrd="0" presId="urn:microsoft.com/office/officeart/2005/8/layout/chevron2"/>
    <dgm:cxn modelId="{0381D2D2-DCEE-48B6-8ECF-DCDD8E01AD4B}" srcId="{ABF6F3CE-DF79-4B5F-9B91-D0C05D35C2D6}" destId="{ED0A57C1-2DF1-45E7-96F7-756B7ACA71AB}" srcOrd="1" destOrd="0" parTransId="{2963FB3A-6CCC-4BB2-BC47-2411A6EE6BED}" sibTransId="{5085B361-0D24-4CF6-ADF5-AFFE18A2055F}"/>
    <dgm:cxn modelId="{565E923A-2D8E-462C-B6C9-74EFBC0B0904}" srcId="{ED0A57C1-2DF1-45E7-96F7-756B7ACA71AB}" destId="{6D82586D-E403-4131-8CCC-1FE9FD5B7D93}" srcOrd="2" destOrd="0" parTransId="{2F6E4724-429D-4DEB-9817-22B56A42ED1A}" sibTransId="{6B69D5A9-C353-4782-9C9C-686D73D63F9E}"/>
    <dgm:cxn modelId="{B3B10DEA-110D-4F47-9B07-5DADC5516BE0}" type="presOf" srcId="{8F732A70-C675-42AE-8087-49EF3B84AF63}" destId="{3DF93F65-E739-4C4C-A925-14AF6B6266B4}" srcOrd="0" destOrd="0" presId="urn:microsoft.com/office/officeart/2005/8/layout/chevron2"/>
    <dgm:cxn modelId="{8B46ECFF-F122-4157-9762-1537F210037B}" type="presOf" srcId="{9EF74A86-69AA-421D-8E52-501975669EEB}" destId="{72C528D2-7942-41B4-92E4-6DA4DF4E22CA}" srcOrd="0" destOrd="0" presId="urn:microsoft.com/office/officeart/2005/8/layout/chevron2"/>
    <dgm:cxn modelId="{859B6CC8-B8FA-4EA9-BDA8-10F6CB3DB1B8}" srcId="{ABF6F3CE-DF79-4B5F-9B91-D0C05D35C2D6}" destId="{1FA52835-D852-495D-8832-F9FB92195206}" srcOrd="2" destOrd="0" parTransId="{6041B342-E397-4FD1-BADB-B097F00A883B}" sibTransId="{4CE5A19E-6EA0-495D-BD3D-C037A3498E00}"/>
    <dgm:cxn modelId="{F957176C-6CAD-44FF-BC62-3B3CC5B0D860}" type="presOf" srcId="{4782ED6A-89D9-463F-912E-01FB9C7EE593}" destId="{70B44E56-3BD2-4E7C-8E2B-6F2146E02944}" srcOrd="0" destOrd="0" presId="urn:microsoft.com/office/officeart/2005/8/layout/chevron2"/>
    <dgm:cxn modelId="{63A20B9A-1DDB-46A6-AEA2-F3BFD4773ABE}" type="presOf" srcId="{6D82586D-E403-4131-8CCC-1FE9FD5B7D93}" destId="{70B44E56-3BD2-4E7C-8E2B-6F2146E02944}" srcOrd="0" destOrd="2" presId="urn:microsoft.com/office/officeart/2005/8/layout/chevron2"/>
    <dgm:cxn modelId="{F27C4010-FC34-4139-A0DE-382DC4AE8F8C}" type="presOf" srcId="{B98C9A27-5774-4D05-B123-0D6F5E0B7172}" destId="{3DF93F65-E739-4C4C-A925-14AF6B6266B4}" srcOrd="0" destOrd="1" presId="urn:microsoft.com/office/officeart/2005/8/layout/chevron2"/>
    <dgm:cxn modelId="{AF085888-BF52-4E46-A72A-C7791F856863}" srcId="{1FA52835-D852-495D-8832-F9FB92195206}" destId="{D954D7F6-AC76-4EFA-B638-00B5996F3E65}" srcOrd="2" destOrd="0" parTransId="{0D93A8E8-6DDC-4F52-B8C1-EA1037B7210D}" sibTransId="{F81D76D1-A514-4FC9-931E-FA31798ADA74}"/>
    <dgm:cxn modelId="{2B9FA858-F8DE-49E2-8FFF-B4723B8158D2}" srcId="{ABF6F3CE-DF79-4B5F-9B91-D0C05D35C2D6}" destId="{C82ACA7B-4F10-44F5-B938-E0DBD8762DE6}" srcOrd="4" destOrd="0" parTransId="{2A6DAC45-DD7A-4494-B747-8235E7AC33DC}" sibTransId="{5C9CD891-5374-431E-8186-2A34B040FDB8}"/>
    <dgm:cxn modelId="{F57F629D-A202-4A0B-AEF1-5BD9ECDA694B}" type="presOf" srcId="{1FA52835-D852-495D-8832-F9FB92195206}" destId="{9C4EFC18-B144-4995-842B-F35A689C8F83}" srcOrd="0" destOrd="0" presId="urn:microsoft.com/office/officeart/2005/8/layout/chevron2"/>
    <dgm:cxn modelId="{24EA0836-AB11-4801-B7D4-D4AF45F97CC6}" srcId="{1FA52835-D852-495D-8832-F9FB92195206}" destId="{B98C9A27-5774-4D05-B123-0D6F5E0B7172}" srcOrd="1" destOrd="0" parTransId="{ECFA1294-D0DF-42AC-99B4-4CA42F19849D}" sibTransId="{98535070-DB86-4CA1-A454-12FF95603186}"/>
    <dgm:cxn modelId="{563F66BE-38EA-4382-8121-2415FA1BD561}" srcId="{C82ACA7B-4F10-44F5-B938-E0DBD8762DE6}" destId="{EBEBF59E-B15F-46EE-95AB-2D4DBCB48439}" srcOrd="0" destOrd="0" parTransId="{A1A410EE-EC86-4E0C-992D-4BE0CA79478B}" sibTransId="{2ADFC036-27B1-4CF5-8430-B3C1541D58A1}"/>
    <dgm:cxn modelId="{0670F4AB-29D7-420C-B788-651083DB5D48}" type="presOf" srcId="{C82ACA7B-4F10-44F5-B938-E0DBD8762DE6}" destId="{48BBB025-5E5F-4870-B3B8-1570D7AFEC79}" srcOrd="0" destOrd="0" presId="urn:microsoft.com/office/officeart/2005/8/layout/chevron2"/>
    <dgm:cxn modelId="{7D9B1AAD-35D2-4573-8486-84DE09AE98FD}" srcId="{2B77F808-BA71-43CC-8DA3-438707E61A0F}" destId="{C226AC6E-3302-45B6-AE4B-11A0ACBB1C37}" srcOrd="0" destOrd="0" parTransId="{4FCC7D47-67C8-4CB2-A2DA-77C6662A05FD}" sibTransId="{947BF216-E0CC-4628-AF6C-38E07DFA2C67}"/>
    <dgm:cxn modelId="{B18DC42E-ABE3-4583-AED2-2E9B4192129E}" srcId="{ED0A57C1-2DF1-45E7-96F7-756B7ACA71AB}" destId="{4782ED6A-89D9-463F-912E-01FB9C7EE593}" srcOrd="0" destOrd="0" parTransId="{E0BDE863-AFF5-4F9F-B878-9C09C5B1DD0C}" sibTransId="{DB959AE0-ADF5-492F-A250-81F19507DE62}"/>
    <dgm:cxn modelId="{1A615442-42F8-4201-9016-D823828BF645}" srcId="{ABF6F3CE-DF79-4B5F-9B91-D0C05D35C2D6}" destId="{C6B19FB5-D5D8-49DD-93EB-9B5BB61643BB}" srcOrd="3" destOrd="0" parTransId="{CB3A271A-41EC-4451-BE2A-3D01EDC4395B}" sibTransId="{513BD41F-D563-461D-95CD-AB6CE419CAB4}"/>
    <dgm:cxn modelId="{C940C7A0-C4FA-4DCF-A42C-C1248E87DC62}" type="presOf" srcId="{ED0A57C1-2DF1-45E7-96F7-756B7ACA71AB}" destId="{D6151190-6841-4CFB-9386-D1B1D8D9B6B2}" srcOrd="0" destOrd="0" presId="urn:microsoft.com/office/officeart/2005/8/layout/chevron2"/>
    <dgm:cxn modelId="{6C9CAE0E-5A44-4B23-B452-88C21F991122}" type="presOf" srcId="{EBEBF59E-B15F-46EE-95AB-2D4DBCB48439}" destId="{3DE4B8D8-FCD1-44B4-A040-7D0CA09E487B}" srcOrd="0" destOrd="0" presId="urn:microsoft.com/office/officeart/2005/8/layout/chevron2"/>
    <dgm:cxn modelId="{BD9558FD-D7E5-4E95-A399-CCB35DD4A475}" type="presOf" srcId="{D954D7F6-AC76-4EFA-B638-00B5996F3E65}" destId="{3DF93F65-E739-4C4C-A925-14AF6B6266B4}" srcOrd="0" destOrd="2" presId="urn:microsoft.com/office/officeart/2005/8/layout/chevron2"/>
    <dgm:cxn modelId="{24138AA9-60F7-4B64-A234-55F767BDEEDD}" srcId="{ED0A57C1-2DF1-45E7-96F7-756B7ACA71AB}" destId="{C8FA89C4-1D66-4ADE-87FB-282035355439}" srcOrd="1" destOrd="0" parTransId="{B7F457A3-DAD1-494C-80BF-574F3FED9053}" sibTransId="{7EADB4FB-5B6F-443F-A7F9-6913C9550896}"/>
    <dgm:cxn modelId="{3EA48EAE-FC2B-4F8E-84AB-7BFEE4B8FB60}" srcId="{ABF6F3CE-DF79-4B5F-9B91-D0C05D35C2D6}" destId="{2B77F808-BA71-43CC-8DA3-438707E61A0F}" srcOrd="0" destOrd="0" parTransId="{8BF23F1D-C808-41DB-A99D-92BF0B47D44C}" sibTransId="{778CFD75-2FB4-4123-BA0F-D669440A9890}"/>
    <dgm:cxn modelId="{3D313285-C25B-48F4-93FA-D92ABFC1C54A}" type="presOf" srcId="{ABF6F3CE-DF79-4B5F-9B91-D0C05D35C2D6}" destId="{3661FCB4-C782-40C6-BF88-E6883ED7D11F}" srcOrd="0" destOrd="0" presId="urn:microsoft.com/office/officeart/2005/8/layout/chevron2"/>
    <dgm:cxn modelId="{C69B097F-4B51-4EB8-8768-106930401054}" type="presOf" srcId="{2B77F808-BA71-43CC-8DA3-438707E61A0F}" destId="{B4661436-BD83-4A6F-A61B-A7E9E879E301}" srcOrd="0" destOrd="0" presId="urn:microsoft.com/office/officeart/2005/8/layout/chevron2"/>
    <dgm:cxn modelId="{7EC69A01-1EA7-44E4-89D9-CD13DE06FB32}" type="presParOf" srcId="{3661FCB4-C782-40C6-BF88-E6883ED7D11F}" destId="{209A3B7B-06A9-4836-B81E-29C99BC55300}" srcOrd="0" destOrd="0" presId="urn:microsoft.com/office/officeart/2005/8/layout/chevron2"/>
    <dgm:cxn modelId="{E6A62CDF-ABE0-4312-93AD-B894F2A3808C}" type="presParOf" srcId="{209A3B7B-06A9-4836-B81E-29C99BC55300}" destId="{B4661436-BD83-4A6F-A61B-A7E9E879E301}" srcOrd="0" destOrd="0" presId="urn:microsoft.com/office/officeart/2005/8/layout/chevron2"/>
    <dgm:cxn modelId="{5B8599FE-42F6-4A37-AAFE-8714ED2F763E}" type="presParOf" srcId="{209A3B7B-06A9-4836-B81E-29C99BC55300}" destId="{5F411484-55C8-4BBA-872F-D34B491CD972}" srcOrd="1" destOrd="0" presId="urn:microsoft.com/office/officeart/2005/8/layout/chevron2"/>
    <dgm:cxn modelId="{677BE9ED-9FA6-4CBB-BB05-EFE535B2ADFA}" type="presParOf" srcId="{3661FCB4-C782-40C6-BF88-E6883ED7D11F}" destId="{B147004D-8188-4C50-AC11-69E1CECE3D15}" srcOrd="1" destOrd="0" presId="urn:microsoft.com/office/officeart/2005/8/layout/chevron2"/>
    <dgm:cxn modelId="{975FC9C7-2A25-4C4E-BECD-A5502120F1E5}" type="presParOf" srcId="{3661FCB4-C782-40C6-BF88-E6883ED7D11F}" destId="{7D52BAFB-E535-4122-ADF6-43C2297403DB}" srcOrd="2" destOrd="0" presId="urn:microsoft.com/office/officeart/2005/8/layout/chevron2"/>
    <dgm:cxn modelId="{BBC0EC2F-2E34-476D-9E26-50A245D43644}" type="presParOf" srcId="{7D52BAFB-E535-4122-ADF6-43C2297403DB}" destId="{D6151190-6841-4CFB-9386-D1B1D8D9B6B2}" srcOrd="0" destOrd="0" presId="urn:microsoft.com/office/officeart/2005/8/layout/chevron2"/>
    <dgm:cxn modelId="{B48B9184-36FC-478C-8001-C5D4CF96A58A}" type="presParOf" srcId="{7D52BAFB-E535-4122-ADF6-43C2297403DB}" destId="{70B44E56-3BD2-4E7C-8E2B-6F2146E02944}" srcOrd="1" destOrd="0" presId="urn:microsoft.com/office/officeart/2005/8/layout/chevron2"/>
    <dgm:cxn modelId="{EC5EBF81-7F97-40FC-B656-C7EEFE646D56}" type="presParOf" srcId="{3661FCB4-C782-40C6-BF88-E6883ED7D11F}" destId="{C629B6A5-1341-42D9-B705-1F9948712729}" srcOrd="3" destOrd="0" presId="urn:microsoft.com/office/officeart/2005/8/layout/chevron2"/>
    <dgm:cxn modelId="{4EBBFAA4-890F-4103-937C-7DB83A4403AB}" type="presParOf" srcId="{3661FCB4-C782-40C6-BF88-E6883ED7D11F}" destId="{B8C771E0-299A-4C91-8E97-68C63BF0B510}" srcOrd="4" destOrd="0" presId="urn:microsoft.com/office/officeart/2005/8/layout/chevron2"/>
    <dgm:cxn modelId="{52B5FCC6-4D80-44BF-9CEF-6B8162D2F753}" type="presParOf" srcId="{B8C771E0-299A-4C91-8E97-68C63BF0B510}" destId="{9C4EFC18-B144-4995-842B-F35A689C8F83}" srcOrd="0" destOrd="0" presId="urn:microsoft.com/office/officeart/2005/8/layout/chevron2"/>
    <dgm:cxn modelId="{8CF258D9-0E6A-49AA-A905-04E083F98B01}" type="presParOf" srcId="{B8C771E0-299A-4C91-8E97-68C63BF0B510}" destId="{3DF93F65-E739-4C4C-A925-14AF6B6266B4}" srcOrd="1" destOrd="0" presId="urn:microsoft.com/office/officeart/2005/8/layout/chevron2"/>
    <dgm:cxn modelId="{6631A7BD-A332-46B0-B111-06FF574B0D34}" type="presParOf" srcId="{3661FCB4-C782-40C6-BF88-E6883ED7D11F}" destId="{8F921B71-4C4E-4168-AAE1-10137A3CAB50}" srcOrd="5" destOrd="0" presId="urn:microsoft.com/office/officeart/2005/8/layout/chevron2"/>
    <dgm:cxn modelId="{5BD18149-B58F-4A9B-9809-5725DC3C0AF7}" type="presParOf" srcId="{3661FCB4-C782-40C6-BF88-E6883ED7D11F}" destId="{5DC55361-7966-4CF9-9D9C-8A33D100EFC0}" srcOrd="6" destOrd="0" presId="urn:microsoft.com/office/officeart/2005/8/layout/chevron2"/>
    <dgm:cxn modelId="{EF1E1640-E035-4024-AEAB-0971B2F206D1}" type="presParOf" srcId="{5DC55361-7966-4CF9-9D9C-8A33D100EFC0}" destId="{F14D9610-1627-4362-ADA7-D679EFD0AE27}" srcOrd="0" destOrd="0" presId="urn:microsoft.com/office/officeart/2005/8/layout/chevron2"/>
    <dgm:cxn modelId="{5C2D4498-EBDF-45F6-B219-FE5081DCDB99}" type="presParOf" srcId="{5DC55361-7966-4CF9-9D9C-8A33D100EFC0}" destId="{72C528D2-7942-41B4-92E4-6DA4DF4E22CA}" srcOrd="1" destOrd="0" presId="urn:microsoft.com/office/officeart/2005/8/layout/chevron2"/>
    <dgm:cxn modelId="{2F3CDD1B-4E1F-4DFD-8B91-001355CA073D}" type="presParOf" srcId="{3661FCB4-C782-40C6-BF88-E6883ED7D11F}" destId="{7C908143-F9C9-4DF4-ACA2-857BBC5B3571}" srcOrd="7" destOrd="0" presId="urn:microsoft.com/office/officeart/2005/8/layout/chevron2"/>
    <dgm:cxn modelId="{637D1873-579A-40DC-9C11-C8FA1C2227FA}" type="presParOf" srcId="{3661FCB4-C782-40C6-BF88-E6883ED7D11F}" destId="{8BDB7F09-AC80-4927-8A7A-BFD8D29A66FA}" srcOrd="8" destOrd="0" presId="urn:microsoft.com/office/officeart/2005/8/layout/chevron2"/>
    <dgm:cxn modelId="{B876D429-6800-411C-BDEB-709D11671FA9}" type="presParOf" srcId="{8BDB7F09-AC80-4927-8A7A-BFD8D29A66FA}" destId="{48BBB025-5E5F-4870-B3B8-1570D7AFEC79}" srcOrd="0" destOrd="0" presId="urn:microsoft.com/office/officeart/2005/8/layout/chevron2"/>
    <dgm:cxn modelId="{28CD7CD8-D03E-4BA6-8220-5FF6B8065CF3}" type="presParOf" srcId="{8BDB7F09-AC80-4927-8A7A-BFD8D29A66FA}" destId="{3DE4B8D8-FCD1-44B4-A040-7D0CA09E487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/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/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/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05616A-73BB-421F-AC63-DD4C5A2C0D5D}" type="doc">
      <dgm:prSet loTypeId="urn:microsoft.com/office/officeart/2009/3/layout/StepUpProcess" loCatId="process" qsTypeId="urn:microsoft.com/office/officeart/2005/8/quickstyle/3d5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4155BA5-7D8A-48CF-A463-AF1F1C77DA8C}">
      <dgm:prSet phldrT="[Text]" custT="1"/>
      <dgm:spPr/>
      <dgm:t>
        <a:bodyPr/>
        <a:lstStyle/>
        <a:p>
          <a:pPr rtl="1"/>
          <a:r>
            <a:rPr lang="he-IL" sz="2800" b="1" dirty="0">
              <a:solidFill>
                <a:schemeClr val="bg1"/>
              </a:solidFill>
            </a:rPr>
            <a:t>חקר המצב הקיים</a:t>
          </a:r>
          <a:endParaRPr lang="en-US" sz="2800" b="1" dirty="0">
            <a:solidFill>
              <a:schemeClr val="bg1"/>
            </a:solidFill>
          </a:endParaRPr>
        </a:p>
      </dgm:t>
    </dgm:pt>
    <dgm:pt modelId="{6472D794-EF84-4CD5-91F6-9E7B866ED50E}" type="parTrans" cxnId="{0F23CFC4-8139-4A46-B10F-1B7272161E35}">
      <dgm:prSet/>
      <dgm:spPr/>
      <dgm:t>
        <a:bodyPr/>
        <a:lstStyle/>
        <a:p>
          <a:pPr rtl="1"/>
          <a:endParaRPr lang="en-US" sz="2000" b="1">
            <a:solidFill>
              <a:schemeClr val="bg1"/>
            </a:solidFill>
          </a:endParaRPr>
        </a:p>
      </dgm:t>
    </dgm:pt>
    <dgm:pt modelId="{6E960A98-EDD3-4381-8976-4CCE05254648}" type="sibTrans" cxnId="{0F23CFC4-8139-4A46-B10F-1B7272161E35}">
      <dgm:prSet/>
      <dgm:spPr/>
      <dgm:t>
        <a:bodyPr/>
        <a:lstStyle/>
        <a:p>
          <a:pPr rtl="1"/>
          <a:endParaRPr lang="en-US" sz="2000" b="1">
            <a:solidFill>
              <a:schemeClr val="bg1"/>
            </a:solidFill>
          </a:endParaRPr>
        </a:p>
      </dgm:t>
    </dgm:pt>
    <dgm:pt modelId="{8DCD18DF-F4B2-4A2C-B9E1-5684EA22B340}">
      <dgm:prSet phldrT="[Text]" custT="1"/>
      <dgm:spPr/>
      <dgm:t>
        <a:bodyPr/>
        <a:lstStyle/>
        <a:p>
          <a:pPr rtl="1"/>
          <a:r>
            <a:rPr lang="he-IL" sz="2800" b="1" dirty="0">
              <a:solidFill>
                <a:schemeClr val="bg1"/>
              </a:solidFill>
            </a:rPr>
            <a:t>חקר גורמי השורש</a:t>
          </a:r>
          <a:endParaRPr lang="en-US" sz="2800" b="1" dirty="0">
            <a:solidFill>
              <a:schemeClr val="bg1"/>
            </a:solidFill>
          </a:endParaRPr>
        </a:p>
      </dgm:t>
    </dgm:pt>
    <dgm:pt modelId="{750B0CC8-D135-43CB-8EEC-4A18ADF74774}" type="parTrans" cxnId="{D21B772B-421B-4A87-9C12-CA2BF41A4578}">
      <dgm:prSet/>
      <dgm:spPr/>
      <dgm:t>
        <a:bodyPr/>
        <a:lstStyle/>
        <a:p>
          <a:pPr rtl="1"/>
          <a:endParaRPr lang="en-US" sz="2000" b="1">
            <a:solidFill>
              <a:schemeClr val="bg1"/>
            </a:solidFill>
          </a:endParaRPr>
        </a:p>
      </dgm:t>
    </dgm:pt>
    <dgm:pt modelId="{072C3ACD-0866-4082-9FC7-A68558CF9B62}" type="sibTrans" cxnId="{D21B772B-421B-4A87-9C12-CA2BF41A4578}">
      <dgm:prSet/>
      <dgm:spPr/>
      <dgm:t>
        <a:bodyPr/>
        <a:lstStyle/>
        <a:p>
          <a:pPr rtl="1"/>
          <a:endParaRPr lang="en-US" sz="2000" b="1">
            <a:solidFill>
              <a:schemeClr val="bg1"/>
            </a:solidFill>
          </a:endParaRPr>
        </a:p>
      </dgm:t>
    </dgm:pt>
    <dgm:pt modelId="{6CC1B300-7E3D-443B-805B-BB35433E9178}">
      <dgm:prSet phldrT="[Text]" custT="1"/>
      <dgm:spPr/>
      <dgm:t>
        <a:bodyPr/>
        <a:lstStyle/>
        <a:p>
          <a:pPr rtl="1"/>
          <a:r>
            <a:rPr lang="he-IL" sz="2800" b="1" dirty="0">
              <a:solidFill>
                <a:schemeClr val="bg1"/>
              </a:solidFill>
            </a:rPr>
            <a:t>פתרונות</a:t>
          </a:r>
          <a:endParaRPr lang="en-US" sz="2800" b="1" dirty="0">
            <a:solidFill>
              <a:schemeClr val="bg1"/>
            </a:solidFill>
          </a:endParaRPr>
        </a:p>
      </dgm:t>
    </dgm:pt>
    <dgm:pt modelId="{2121E671-22D0-4A0C-9D87-6D3C8238C0BA}" type="parTrans" cxnId="{AD3DD23B-2831-4898-A638-A700FFA28438}">
      <dgm:prSet/>
      <dgm:spPr/>
      <dgm:t>
        <a:bodyPr/>
        <a:lstStyle/>
        <a:p>
          <a:pPr rtl="1"/>
          <a:endParaRPr lang="en-US" sz="2000" b="1">
            <a:solidFill>
              <a:schemeClr val="bg1"/>
            </a:solidFill>
          </a:endParaRPr>
        </a:p>
      </dgm:t>
    </dgm:pt>
    <dgm:pt modelId="{63C67CA7-A95E-4F82-B926-ABFCBE61CBA9}" type="sibTrans" cxnId="{AD3DD23B-2831-4898-A638-A700FFA28438}">
      <dgm:prSet/>
      <dgm:spPr/>
      <dgm:t>
        <a:bodyPr/>
        <a:lstStyle/>
        <a:p>
          <a:pPr rtl="1"/>
          <a:endParaRPr lang="en-US" sz="2000" b="1">
            <a:solidFill>
              <a:schemeClr val="bg1"/>
            </a:solidFill>
          </a:endParaRPr>
        </a:p>
      </dgm:t>
    </dgm:pt>
    <dgm:pt modelId="{6C40DFC6-2912-418B-9405-1525FC921FD0}">
      <dgm:prSet phldrT="[Text]" custT="1"/>
      <dgm:spPr/>
      <dgm:t>
        <a:bodyPr/>
        <a:lstStyle/>
        <a:p>
          <a:pPr rtl="1"/>
          <a:r>
            <a:rPr lang="he-IL" sz="2800" b="1" dirty="0">
              <a:solidFill>
                <a:schemeClr val="bg1"/>
              </a:solidFill>
            </a:rPr>
            <a:t>יישום מעקב ובקרה</a:t>
          </a:r>
          <a:endParaRPr lang="en-US" sz="2800" b="1" dirty="0">
            <a:solidFill>
              <a:schemeClr val="bg1"/>
            </a:solidFill>
          </a:endParaRPr>
        </a:p>
      </dgm:t>
    </dgm:pt>
    <dgm:pt modelId="{23BA027B-D9A8-446B-8A46-B656A181633B}" type="parTrans" cxnId="{BAF37435-8EA3-4271-8AC3-32FD3999F936}">
      <dgm:prSet/>
      <dgm:spPr/>
      <dgm:t>
        <a:bodyPr/>
        <a:lstStyle/>
        <a:p>
          <a:pPr rtl="1"/>
          <a:endParaRPr lang="en-US" sz="2000" b="1">
            <a:solidFill>
              <a:schemeClr val="bg1"/>
            </a:solidFill>
          </a:endParaRPr>
        </a:p>
      </dgm:t>
    </dgm:pt>
    <dgm:pt modelId="{0CFA4140-4A85-4C45-98FF-09389D5B08F8}" type="sibTrans" cxnId="{BAF37435-8EA3-4271-8AC3-32FD3999F936}">
      <dgm:prSet/>
      <dgm:spPr/>
      <dgm:t>
        <a:bodyPr/>
        <a:lstStyle/>
        <a:p>
          <a:pPr rtl="1"/>
          <a:endParaRPr lang="en-US" sz="2000" b="1">
            <a:solidFill>
              <a:schemeClr val="bg1"/>
            </a:solidFill>
          </a:endParaRPr>
        </a:p>
      </dgm:t>
    </dgm:pt>
    <dgm:pt modelId="{BE314D3A-790B-437B-91C3-BB4823D1413A}">
      <dgm:prSet phldrT="[Text]" custT="1"/>
      <dgm:spPr/>
      <dgm:t>
        <a:bodyPr/>
        <a:lstStyle/>
        <a:p>
          <a:pPr rtl="1"/>
          <a:r>
            <a:rPr lang="he-IL" sz="2800" b="1" dirty="0">
              <a:solidFill>
                <a:schemeClr val="bg1"/>
              </a:solidFill>
            </a:rPr>
            <a:t>מיסוד הפתרון</a:t>
          </a:r>
          <a:endParaRPr lang="en-US" sz="2800" b="1" dirty="0">
            <a:solidFill>
              <a:schemeClr val="bg1"/>
            </a:solidFill>
          </a:endParaRPr>
        </a:p>
      </dgm:t>
    </dgm:pt>
    <dgm:pt modelId="{3FDCA91B-6A0F-4316-9C88-58A7E302D327}" type="parTrans" cxnId="{CE1C88B7-2939-4380-82EA-66FCCFF05881}">
      <dgm:prSet/>
      <dgm:spPr/>
      <dgm:t>
        <a:bodyPr/>
        <a:lstStyle/>
        <a:p>
          <a:pPr rtl="1"/>
          <a:endParaRPr lang="en-US" sz="2000" b="1">
            <a:solidFill>
              <a:schemeClr val="bg1"/>
            </a:solidFill>
          </a:endParaRPr>
        </a:p>
      </dgm:t>
    </dgm:pt>
    <dgm:pt modelId="{0DDF698E-14F8-466F-819E-CE05DF8B922B}" type="sibTrans" cxnId="{CE1C88B7-2939-4380-82EA-66FCCFF05881}">
      <dgm:prSet/>
      <dgm:spPr/>
      <dgm:t>
        <a:bodyPr/>
        <a:lstStyle/>
        <a:p>
          <a:pPr rtl="1"/>
          <a:endParaRPr lang="en-US" sz="2000" b="1">
            <a:solidFill>
              <a:schemeClr val="bg1"/>
            </a:solidFill>
          </a:endParaRPr>
        </a:p>
      </dgm:t>
    </dgm:pt>
    <dgm:pt modelId="{A9640147-C166-4BC2-A1AA-ED7EA449A048}" type="pres">
      <dgm:prSet presAssocID="{C305616A-73BB-421F-AC63-DD4C5A2C0D5D}" presName="rootnode" presStyleCnt="0">
        <dgm:presLayoutVars>
          <dgm:chMax/>
          <dgm:chPref/>
          <dgm:dir/>
          <dgm:animLvl val="lvl"/>
        </dgm:presLayoutVars>
      </dgm:prSet>
      <dgm:spPr/>
    </dgm:pt>
    <dgm:pt modelId="{254910FA-05B1-473E-B099-CA434A8E2A5B}" type="pres">
      <dgm:prSet presAssocID="{24155BA5-7D8A-48CF-A463-AF1F1C77DA8C}" presName="composite" presStyleCnt="0"/>
      <dgm:spPr/>
    </dgm:pt>
    <dgm:pt modelId="{2668C598-94F1-484C-B160-9827B544979B}" type="pres">
      <dgm:prSet presAssocID="{24155BA5-7D8A-48CF-A463-AF1F1C77DA8C}" presName="LShape" presStyleLbl="alignNode1" presStyleIdx="0" presStyleCnt="9"/>
      <dgm:spPr/>
    </dgm:pt>
    <dgm:pt modelId="{8B65DE04-AB4E-4C25-8497-8955865C109A}" type="pres">
      <dgm:prSet presAssocID="{24155BA5-7D8A-48CF-A463-AF1F1C77DA8C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DE1A1CA0-9268-428A-9E38-6A743BFC3DBB}" type="pres">
      <dgm:prSet presAssocID="{24155BA5-7D8A-48CF-A463-AF1F1C77DA8C}" presName="Triangle" presStyleLbl="alignNode1" presStyleIdx="1" presStyleCnt="9"/>
      <dgm:spPr/>
    </dgm:pt>
    <dgm:pt modelId="{8BA34075-AC70-4A2C-BAEB-13272C2C323D}" type="pres">
      <dgm:prSet presAssocID="{6E960A98-EDD3-4381-8976-4CCE05254648}" presName="sibTrans" presStyleCnt="0"/>
      <dgm:spPr/>
    </dgm:pt>
    <dgm:pt modelId="{E0A247B4-FE99-4F7F-8456-D940D6A2539F}" type="pres">
      <dgm:prSet presAssocID="{6E960A98-EDD3-4381-8976-4CCE05254648}" presName="space" presStyleCnt="0"/>
      <dgm:spPr/>
    </dgm:pt>
    <dgm:pt modelId="{A45BC90F-FC48-4E24-BBEA-ADA79628E70E}" type="pres">
      <dgm:prSet presAssocID="{8DCD18DF-F4B2-4A2C-B9E1-5684EA22B340}" presName="composite" presStyleCnt="0"/>
      <dgm:spPr/>
    </dgm:pt>
    <dgm:pt modelId="{5EBACF84-0155-452B-B9FB-6BD28E1DFB86}" type="pres">
      <dgm:prSet presAssocID="{8DCD18DF-F4B2-4A2C-B9E1-5684EA22B340}" presName="LShape" presStyleLbl="alignNode1" presStyleIdx="2" presStyleCnt="9"/>
      <dgm:spPr/>
    </dgm:pt>
    <dgm:pt modelId="{B50D4521-56F6-491A-8453-981824C3896C}" type="pres">
      <dgm:prSet presAssocID="{8DCD18DF-F4B2-4A2C-B9E1-5684EA22B34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C7409F35-7D80-443E-9545-50D8202103DF}" type="pres">
      <dgm:prSet presAssocID="{8DCD18DF-F4B2-4A2C-B9E1-5684EA22B340}" presName="Triangle" presStyleLbl="alignNode1" presStyleIdx="3" presStyleCnt="9"/>
      <dgm:spPr/>
    </dgm:pt>
    <dgm:pt modelId="{5264F1A2-1868-4CE2-AEB5-4D0138AB5708}" type="pres">
      <dgm:prSet presAssocID="{072C3ACD-0866-4082-9FC7-A68558CF9B62}" presName="sibTrans" presStyleCnt="0"/>
      <dgm:spPr/>
    </dgm:pt>
    <dgm:pt modelId="{727FDE86-191F-44A1-A7C1-6401510FEE30}" type="pres">
      <dgm:prSet presAssocID="{072C3ACD-0866-4082-9FC7-A68558CF9B62}" presName="space" presStyleCnt="0"/>
      <dgm:spPr/>
    </dgm:pt>
    <dgm:pt modelId="{EAB128D6-5AAD-42D8-9799-D9D999377A5C}" type="pres">
      <dgm:prSet presAssocID="{6CC1B300-7E3D-443B-805B-BB35433E9178}" presName="composite" presStyleCnt="0"/>
      <dgm:spPr/>
    </dgm:pt>
    <dgm:pt modelId="{975D9BE3-A0AB-4D98-BAEF-47E73B381D88}" type="pres">
      <dgm:prSet presAssocID="{6CC1B300-7E3D-443B-805B-BB35433E9178}" presName="LShape" presStyleLbl="alignNode1" presStyleIdx="4" presStyleCnt="9"/>
      <dgm:spPr/>
    </dgm:pt>
    <dgm:pt modelId="{621B6278-710B-40F4-8506-B117536CD070}" type="pres">
      <dgm:prSet presAssocID="{6CC1B300-7E3D-443B-805B-BB35433E9178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750E1747-314E-4BF5-BF48-2D86ADFAEB16}" type="pres">
      <dgm:prSet presAssocID="{6CC1B300-7E3D-443B-805B-BB35433E9178}" presName="Triangle" presStyleLbl="alignNode1" presStyleIdx="5" presStyleCnt="9"/>
      <dgm:spPr/>
    </dgm:pt>
    <dgm:pt modelId="{D38C5181-B1E1-4122-AE3E-A5D2050B0EEA}" type="pres">
      <dgm:prSet presAssocID="{63C67CA7-A95E-4F82-B926-ABFCBE61CBA9}" presName="sibTrans" presStyleCnt="0"/>
      <dgm:spPr/>
    </dgm:pt>
    <dgm:pt modelId="{F1C3127C-3D1E-4546-A925-D3EE829621A5}" type="pres">
      <dgm:prSet presAssocID="{63C67CA7-A95E-4F82-B926-ABFCBE61CBA9}" presName="space" presStyleCnt="0"/>
      <dgm:spPr/>
    </dgm:pt>
    <dgm:pt modelId="{FFF8155A-2A29-404A-A68A-E7176FEE07DF}" type="pres">
      <dgm:prSet presAssocID="{6C40DFC6-2912-418B-9405-1525FC921FD0}" presName="composite" presStyleCnt="0"/>
      <dgm:spPr/>
    </dgm:pt>
    <dgm:pt modelId="{082F08DD-6FD6-4813-A9C3-70E7C4F1F3FE}" type="pres">
      <dgm:prSet presAssocID="{6C40DFC6-2912-418B-9405-1525FC921FD0}" presName="LShape" presStyleLbl="alignNode1" presStyleIdx="6" presStyleCnt="9"/>
      <dgm:spPr/>
    </dgm:pt>
    <dgm:pt modelId="{5FB09A4D-D18B-420E-878F-0BA21236E805}" type="pres">
      <dgm:prSet presAssocID="{6C40DFC6-2912-418B-9405-1525FC921FD0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29C0D73-DB27-408D-A19E-BDDC3BD18C78}" type="pres">
      <dgm:prSet presAssocID="{6C40DFC6-2912-418B-9405-1525FC921FD0}" presName="Triangle" presStyleLbl="alignNode1" presStyleIdx="7" presStyleCnt="9"/>
      <dgm:spPr/>
    </dgm:pt>
    <dgm:pt modelId="{47333BC9-2AED-4E6A-84C9-5F6AE74192FF}" type="pres">
      <dgm:prSet presAssocID="{0CFA4140-4A85-4C45-98FF-09389D5B08F8}" presName="sibTrans" presStyleCnt="0"/>
      <dgm:spPr/>
    </dgm:pt>
    <dgm:pt modelId="{2A22D171-DF6B-4885-965D-D852480AAC66}" type="pres">
      <dgm:prSet presAssocID="{0CFA4140-4A85-4C45-98FF-09389D5B08F8}" presName="space" presStyleCnt="0"/>
      <dgm:spPr/>
    </dgm:pt>
    <dgm:pt modelId="{0D5B9C08-02CA-4403-A412-DAD35B4EE956}" type="pres">
      <dgm:prSet presAssocID="{BE314D3A-790B-437B-91C3-BB4823D1413A}" presName="composite" presStyleCnt="0"/>
      <dgm:spPr/>
    </dgm:pt>
    <dgm:pt modelId="{99FE692D-5B7D-43E6-ACA5-65A4E37F04DF}" type="pres">
      <dgm:prSet presAssocID="{BE314D3A-790B-437B-91C3-BB4823D1413A}" presName="LShape" presStyleLbl="alignNode1" presStyleIdx="8" presStyleCnt="9"/>
      <dgm:spPr/>
    </dgm:pt>
    <dgm:pt modelId="{EE4A28E7-5CED-4BDE-9408-52C353414184}" type="pres">
      <dgm:prSet presAssocID="{BE314D3A-790B-437B-91C3-BB4823D1413A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A4CCA8F-FD27-4095-9BE8-84D79C2268EA}" type="presOf" srcId="{8DCD18DF-F4B2-4A2C-B9E1-5684EA22B340}" destId="{B50D4521-56F6-491A-8453-981824C3896C}" srcOrd="0" destOrd="0" presId="urn:microsoft.com/office/officeart/2009/3/layout/StepUpProcess"/>
    <dgm:cxn modelId="{AD3DD23B-2831-4898-A638-A700FFA28438}" srcId="{C305616A-73BB-421F-AC63-DD4C5A2C0D5D}" destId="{6CC1B300-7E3D-443B-805B-BB35433E9178}" srcOrd="2" destOrd="0" parTransId="{2121E671-22D0-4A0C-9D87-6D3C8238C0BA}" sibTransId="{63C67CA7-A95E-4F82-B926-ABFCBE61CBA9}"/>
    <dgm:cxn modelId="{3A63BB7F-F97C-4745-99C9-0FBAD1617BA0}" type="presOf" srcId="{24155BA5-7D8A-48CF-A463-AF1F1C77DA8C}" destId="{8B65DE04-AB4E-4C25-8497-8955865C109A}" srcOrd="0" destOrd="0" presId="urn:microsoft.com/office/officeart/2009/3/layout/StepUpProcess"/>
    <dgm:cxn modelId="{9403DAB3-44ED-4D56-AD9B-13A65071CC6E}" type="presOf" srcId="{BE314D3A-790B-437B-91C3-BB4823D1413A}" destId="{EE4A28E7-5CED-4BDE-9408-52C353414184}" srcOrd="0" destOrd="0" presId="urn:microsoft.com/office/officeart/2009/3/layout/StepUpProcess"/>
    <dgm:cxn modelId="{BAF37435-8EA3-4271-8AC3-32FD3999F936}" srcId="{C305616A-73BB-421F-AC63-DD4C5A2C0D5D}" destId="{6C40DFC6-2912-418B-9405-1525FC921FD0}" srcOrd="3" destOrd="0" parTransId="{23BA027B-D9A8-446B-8A46-B656A181633B}" sibTransId="{0CFA4140-4A85-4C45-98FF-09389D5B08F8}"/>
    <dgm:cxn modelId="{D21B772B-421B-4A87-9C12-CA2BF41A4578}" srcId="{C305616A-73BB-421F-AC63-DD4C5A2C0D5D}" destId="{8DCD18DF-F4B2-4A2C-B9E1-5684EA22B340}" srcOrd="1" destOrd="0" parTransId="{750B0CC8-D135-43CB-8EEC-4A18ADF74774}" sibTransId="{072C3ACD-0866-4082-9FC7-A68558CF9B62}"/>
    <dgm:cxn modelId="{EDEE48FB-3961-43EC-8426-0E1D417EC83B}" type="presOf" srcId="{6CC1B300-7E3D-443B-805B-BB35433E9178}" destId="{621B6278-710B-40F4-8506-B117536CD070}" srcOrd="0" destOrd="0" presId="urn:microsoft.com/office/officeart/2009/3/layout/StepUpProcess"/>
    <dgm:cxn modelId="{2B6C1B53-8E9D-4238-9501-99637FEA8488}" type="presOf" srcId="{6C40DFC6-2912-418B-9405-1525FC921FD0}" destId="{5FB09A4D-D18B-420E-878F-0BA21236E805}" srcOrd="0" destOrd="0" presId="urn:microsoft.com/office/officeart/2009/3/layout/StepUpProcess"/>
    <dgm:cxn modelId="{CE1C88B7-2939-4380-82EA-66FCCFF05881}" srcId="{C305616A-73BB-421F-AC63-DD4C5A2C0D5D}" destId="{BE314D3A-790B-437B-91C3-BB4823D1413A}" srcOrd="4" destOrd="0" parTransId="{3FDCA91B-6A0F-4316-9C88-58A7E302D327}" sibTransId="{0DDF698E-14F8-466F-819E-CE05DF8B922B}"/>
    <dgm:cxn modelId="{0F23CFC4-8139-4A46-B10F-1B7272161E35}" srcId="{C305616A-73BB-421F-AC63-DD4C5A2C0D5D}" destId="{24155BA5-7D8A-48CF-A463-AF1F1C77DA8C}" srcOrd="0" destOrd="0" parTransId="{6472D794-EF84-4CD5-91F6-9E7B866ED50E}" sibTransId="{6E960A98-EDD3-4381-8976-4CCE05254648}"/>
    <dgm:cxn modelId="{BDEFD86A-FD04-4ACA-98DA-2488998486D4}" type="presOf" srcId="{C305616A-73BB-421F-AC63-DD4C5A2C0D5D}" destId="{A9640147-C166-4BC2-A1AA-ED7EA449A048}" srcOrd="0" destOrd="0" presId="urn:microsoft.com/office/officeart/2009/3/layout/StepUpProcess"/>
    <dgm:cxn modelId="{A2E95521-08AF-45BF-8ED9-5E59A90609E6}" type="presParOf" srcId="{A9640147-C166-4BC2-A1AA-ED7EA449A048}" destId="{254910FA-05B1-473E-B099-CA434A8E2A5B}" srcOrd="0" destOrd="0" presId="urn:microsoft.com/office/officeart/2009/3/layout/StepUpProcess"/>
    <dgm:cxn modelId="{0AC6F2B2-22B9-41BD-ACFA-C36BDFAC13BE}" type="presParOf" srcId="{254910FA-05B1-473E-B099-CA434A8E2A5B}" destId="{2668C598-94F1-484C-B160-9827B544979B}" srcOrd="0" destOrd="0" presId="urn:microsoft.com/office/officeart/2009/3/layout/StepUpProcess"/>
    <dgm:cxn modelId="{12F24EB2-8E0B-4FBF-A2D7-177571F7C948}" type="presParOf" srcId="{254910FA-05B1-473E-B099-CA434A8E2A5B}" destId="{8B65DE04-AB4E-4C25-8497-8955865C109A}" srcOrd="1" destOrd="0" presId="urn:microsoft.com/office/officeart/2009/3/layout/StepUpProcess"/>
    <dgm:cxn modelId="{5566D1E5-91DF-4B0C-891B-62A104F38B8E}" type="presParOf" srcId="{254910FA-05B1-473E-B099-CA434A8E2A5B}" destId="{DE1A1CA0-9268-428A-9E38-6A743BFC3DBB}" srcOrd="2" destOrd="0" presId="urn:microsoft.com/office/officeart/2009/3/layout/StepUpProcess"/>
    <dgm:cxn modelId="{7B91ABFE-BDF6-495D-90E7-1CA38C505C7D}" type="presParOf" srcId="{A9640147-C166-4BC2-A1AA-ED7EA449A048}" destId="{8BA34075-AC70-4A2C-BAEB-13272C2C323D}" srcOrd="1" destOrd="0" presId="urn:microsoft.com/office/officeart/2009/3/layout/StepUpProcess"/>
    <dgm:cxn modelId="{7D69E1E2-B189-4288-B2C5-B325BE7E39C5}" type="presParOf" srcId="{8BA34075-AC70-4A2C-BAEB-13272C2C323D}" destId="{E0A247B4-FE99-4F7F-8456-D940D6A2539F}" srcOrd="0" destOrd="0" presId="urn:microsoft.com/office/officeart/2009/3/layout/StepUpProcess"/>
    <dgm:cxn modelId="{B0B3A1ED-3F2C-4339-92DF-69F6CF595F31}" type="presParOf" srcId="{A9640147-C166-4BC2-A1AA-ED7EA449A048}" destId="{A45BC90F-FC48-4E24-BBEA-ADA79628E70E}" srcOrd="2" destOrd="0" presId="urn:microsoft.com/office/officeart/2009/3/layout/StepUpProcess"/>
    <dgm:cxn modelId="{E2628E1A-0C46-443C-AE21-E94FA3FE74EC}" type="presParOf" srcId="{A45BC90F-FC48-4E24-BBEA-ADA79628E70E}" destId="{5EBACF84-0155-452B-B9FB-6BD28E1DFB86}" srcOrd="0" destOrd="0" presId="urn:microsoft.com/office/officeart/2009/3/layout/StepUpProcess"/>
    <dgm:cxn modelId="{DF209CE6-D699-43EA-B684-9D46EB4EBDFE}" type="presParOf" srcId="{A45BC90F-FC48-4E24-BBEA-ADA79628E70E}" destId="{B50D4521-56F6-491A-8453-981824C3896C}" srcOrd="1" destOrd="0" presId="urn:microsoft.com/office/officeart/2009/3/layout/StepUpProcess"/>
    <dgm:cxn modelId="{C6F19B3A-2F3A-4A0E-B8CF-DC8568B8F8FC}" type="presParOf" srcId="{A45BC90F-FC48-4E24-BBEA-ADA79628E70E}" destId="{C7409F35-7D80-443E-9545-50D8202103DF}" srcOrd="2" destOrd="0" presId="urn:microsoft.com/office/officeart/2009/3/layout/StepUpProcess"/>
    <dgm:cxn modelId="{D50FFFF0-4076-46C3-89DA-824A701FBE31}" type="presParOf" srcId="{A9640147-C166-4BC2-A1AA-ED7EA449A048}" destId="{5264F1A2-1868-4CE2-AEB5-4D0138AB5708}" srcOrd="3" destOrd="0" presId="urn:microsoft.com/office/officeart/2009/3/layout/StepUpProcess"/>
    <dgm:cxn modelId="{614AAB76-7BD0-4B2D-A917-34199E7318FD}" type="presParOf" srcId="{5264F1A2-1868-4CE2-AEB5-4D0138AB5708}" destId="{727FDE86-191F-44A1-A7C1-6401510FEE30}" srcOrd="0" destOrd="0" presId="urn:microsoft.com/office/officeart/2009/3/layout/StepUpProcess"/>
    <dgm:cxn modelId="{4A4DFAD5-E247-42CC-87F4-918D7A122242}" type="presParOf" srcId="{A9640147-C166-4BC2-A1AA-ED7EA449A048}" destId="{EAB128D6-5AAD-42D8-9799-D9D999377A5C}" srcOrd="4" destOrd="0" presId="urn:microsoft.com/office/officeart/2009/3/layout/StepUpProcess"/>
    <dgm:cxn modelId="{DE185F46-BFC2-4C25-8C97-BB1C673C730D}" type="presParOf" srcId="{EAB128D6-5AAD-42D8-9799-D9D999377A5C}" destId="{975D9BE3-A0AB-4D98-BAEF-47E73B381D88}" srcOrd="0" destOrd="0" presId="urn:microsoft.com/office/officeart/2009/3/layout/StepUpProcess"/>
    <dgm:cxn modelId="{BCC58051-13CF-4540-906F-3121D6651BB4}" type="presParOf" srcId="{EAB128D6-5AAD-42D8-9799-D9D999377A5C}" destId="{621B6278-710B-40F4-8506-B117536CD070}" srcOrd="1" destOrd="0" presId="urn:microsoft.com/office/officeart/2009/3/layout/StepUpProcess"/>
    <dgm:cxn modelId="{3C6A5BBF-BC4D-4559-A210-1466B7ECD7EF}" type="presParOf" srcId="{EAB128D6-5AAD-42D8-9799-D9D999377A5C}" destId="{750E1747-314E-4BF5-BF48-2D86ADFAEB16}" srcOrd="2" destOrd="0" presId="urn:microsoft.com/office/officeart/2009/3/layout/StepUpProcess"/>
    <dgm:cxn modelId="{EA241242-E044-42C3-9308-F24A788B8BE1}" type="presParOf" srcId="{A9640147-C166-4BC2-A1AA-ED7EA449A048}" destId="{D38C5181-B1E1-4122-AE3E-A5D2050B0EEA}" srcOrd="5" destOrd="0" presId="urn:microsoft.com/office/officeart/2009/3/layout/StepUpProcess"/>
    <dgm:cxn modelId="{594D3049-B499-4228-93F0-F6D25C602343}" type="presParOf" srcId="{D38C5181-B1E1-4122-AE3E-A5D2050B0EEA}" destId="{F1C3127C-3D1E-4546-A925-D3EE829621A5}" srcOrd="0" destOrd="0" presId="urn:microsoft.com/office/officeart/2009/3/layout/StepUpProcess"/>
    <dgm:cxn modelId="{5D3A9AD7-6C3C-4E64-9BCE-A3ECE7D93E73}" type="presParOf" srcId="{A9640147-C166-4BC2-A1AA-ED7EA449A048}" destId="{FFF8155A-2A29-404A-A68A-E7176FEE07DF}" srcOrd="6" destOrd="0" presId="urn:microsoft.com/office/officeart/2009/3/layout/StepUpProcess"/>
    <dgm:cxn modelId="{61DABBE2-1554-446F-A12E-767762164F7B}" type="presParOf" srcId="{FFF8155A-2A29-404A-A68A-E7176FEE07DF}" destId="{082F08DD-6FD6-4813-A9C3-70E7C4F1F3FE}" srcOrd="0" destOrd="0" presId="urn:microsoft.com/office/officeart/2009/3/layout/StepUpProcess"/>
    <dgm:cxn modelId="{E1AB2FD4-7FB2-4905-A2CD-A8061C1268B4}" type="presParOf" srcId="{FFF8155A-2A29-404A-A68A-E7176FEE07DF}" destId="{5FB09A4D-D18B-420E-878F-0BA21236E805}" srcOrd="1" destOrd="0" presId="urn:microsoft.com/office/officeart/2009/3/layout/StepUpProcess"/>
    <dgm:cxn modelId="{9987B4E9-F717-4D59-B162-1CFF482F9BF6}" type="presParOf" srcId="{FFF8155A-2A29-404A-A68A-E7176FEE07DF}" destId="{429C0D73-DB27-408D-A19E-BDDC3BD18C78}" srcOrd="2" destOrd="0" presId="urn:microsoft.com/office/officeart/2009/3/layout/StepUpProcess"/>
    <dgm:cxn modelId="{8F497EE8-AD2F-4F7F-9412-E34C3894C8E2}" type="presParOf" srcId="{A9640147-C166-4BC2-A1AA-ED7EA449A048}" destId="{47333BC9-2AED-4E6A-84C9-5F6AE74192FF}" srcOrd="7" destOrd="0" presId="urn:microsoft.com/office/officeart/2009/3/layout/StepUpProcess"/>
    <dgm:cxn modelId="{D5D84669-F6F4-4D04-AA52-1623B53129E4}" type="presParOf" srcId="{47333BC9-2AED-4E6A-84C9-5F6AE74192FF}" destId="{2A22D171-DF6B-4885-965D-D852480AAC66}" srcOrd="0" destOrd="0" presId="urn:microsoft.com/office/officeart/2009/3/layout/StepUpProcess"/>
    <dgm:cxn modelId="{2A384348-5A21-4A84-8851-E407FC52B94E}" type="presParOf" srcId="{A9640147-C166-4BC2-A1AA-ED7EA449A048}" destId="{0D5B9C08-02CA-4403-A412-DAD35B4EE956}" srcOrd="8" destOrd="0" presId="urn:microsoft.com/office/officeart/2009/3/layout/StepUpProcess"/>
    <dgm:cxn modelId="{25C32A27-066C-458A-BA91-20FD79F78DAB}" type="presParOf" srcId="{0D5B9C08-02CA-4403-A412-DAD35B4EE956}" destId="{99FE692D-5B7D-43E6-ACA5-65A4E37F04DF}" srcOrd="0" destOrd="0" presId="urn:microsoft.com/office/officeart/2009/3/layout/StepUpProcess"/>
    <dgm:cxn modelId="{0D7ED7F9-DC89-4588-AB75-38EFD258D413}" type="presParOf" srcId="{0D5B9C08-02CA-4403-A412-DAD35B4EE956}" destId="{EE4A28E7-5CED-4BDE-9408-52C35341418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/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/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/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42E338-A24C-46E5-8402-1D83381A382E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A57FE642-AF12-488C-9D99-7D0AB147DAA2}">
      <dgm:prSet phldrT="[Text]" custT="1"/>
      <dgm:spPr/>
      <dgm:t>
        <a:bodyPr/>
        <a:lstStyle/>
        <a:p>
          <a:r>
            <a:rPr lang="he-IL" sz="1200" dirty="0"/>
            <a:t>הצגת הארגון </a:t>
          </a:r>
          <a:endParaRPr lang="en-US" sz="1200" dirty="0"/>
        </a:p>
      </dgm:t>
    </dgm:pt>
    <dgm:pt modelId="{B81732B2-28D0-4139-911B-71692AB9831B}" type="parTrans" cxnId="{C76259E3-68A0-4FF0-93F4-77FE2537EAED}">
      <dgm:prSet/>
      <dgm:spPr/>
      <dgm:t>
        <a:bodyPr/>
        <a:lstStyle/>
        <a:p>
          <a:endParaRPr lang="en-US" sz="1100"/>
        </a:p>
      </dgm:t>
    </dgm:pt>
    <dgm:pt modelId="{E56E100E-6D29-4E31-B5FA-0BCCEEAAC7CA}" type="sibTrans" cxnId="{C76259E3-68A0-4FF0-93F4-77FE2537EAED}">
      <dgm:prSet/>
      <dgm:spPr/>
      <dgm:t>
        <a:bodyPr/>
        <a:lstStyle/>
        <a:p>
          <a:endParaRPr lang="en-US" sz="1100"/>
        </a:p>
      </dgm:t>
    </dgm:pt>
    <dgm:pt modelId="{2C7F819B-C707-4961-816F-B1C963088F43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he-IL" sz="1200" dirty="0"/>
            <a:t>חקר המצב הקיים</a:t>
          </a:r>
          <a:endParaRPr lang="en-US" sz="1200" dirty="0"/>
        </a:p>
      </dgm:t>
    </dgm:pt>
    <dgm:pt modelId="{1205E6A8-A283-4EA7-BB39-847B47AF4294}" type="parTrans" cxnId="{B4546E4F-C208-4CBF-927D-643724DF61E4}">
      <dgm:prSet/>
      <dgm:spPr/>
      <dgm:t>
        <a:bodyPr/>
        <a:lstStyle/>
        <a:p>
          <a:endParaRPr lang="en-US" sz="1100"/>
        </a:p>
      </dgm:t>
    </dgm:pt>
    <dgm:pt modelId="{34477AC3-ED20-46CF-8E68-04848B80D6CA}" type="sibTrans" cxnId="{B4546E4F-C208-4CBF-927D-643724DF61E4}">
      <dgm:prSet/>
      <dgm:spPr/>
      <dgm:t>
        <a:bodyPr/>
        <a:lstStyle/>
        <a:p>
          <a:endParaRPr lang="en-US" sz="1100"/>
        </a:p>
      </dgm:t>
    </dgm:pt>
    <dgm:pt modelId="{3D11269C-5FEA-40B2-B9E9-A4DBB65241FC}">
      <dgm:prSet phldrT="[Text]" custT="1"/>
      <dgm:spPr/>
      <dgm:t>
        <a:bodyPr/>
        <a:lstStyle/>
        <a:p>
          <a:r>
            <a:rPr lang="he-IL" sz="1200" dirty="0"/>
            <a:t>פתרון</a:t>
          </a:r>
          <a:endParaRPr lang="en-US" sz="1200" dirty="0"/>
        </a:p>
      </dgm:t>
    </dgm:pt>
    <dgm:pt modelId="{66CD1426-9A75-4AE5-B512-5B379EF8ABA7}" type="parTrans" cxnId="{F84F29C0-DA92-4071-A34E-EF3893D888B1}">
      <dgm:prSet/>
      <dgm:spPr/>
      <dgm:t>
        <a:bodyPr/>
        <a:lstStyle/>
        <a:p>
          <a:endParaRPr lang="en-US" sz="1100"/>
        </a:p>
      </dgm:t>
    </dgm:pt>
    <dgm:pt modelId="{1B1245C4-BBA0-4FDA-83BD-D237D6F64D18}" type="sibTrans" cxnId="{F84F29C0-DA92-4071-A34E-EF3893D888B1}">
      <dgm:prSet/>
      <dgm:spPr/>
      <dgm:t>
        <a:bodyPr/>
        <a:lstStyle/>
        <a:p>
          <a:endParaRPr lang="en-US" sz="1100"/>
        </a:p>
      </dgm:t>
    </dgm:pt>
    <dgm:pt modelId="{7AFD27E8-0E47-4CAC-A062-4EB63965BBB6}">
      <dgm:prSet phldrT="[Text]" custT="1"/>
      <dgm:spPr/>
      <dgm:t>
        <a:bodyPr/>
        <a:lstStyle/>
        <a:p>
          <a:r>
            <a:rPr lang="en-US" sz="1200" dirty="0"/>
            <a:t>Live Demo</a:t>
          </a:r>
        </a:p>
      </dgm:t>
    </dgm:pt>
    <dgm:pt modelId="{F34A884C-B234-45A3-871D-35D48C51396E}" type="parTrans" cxnId="{E2A99D34-8E48-4A40-A3A7-2F2F0FC87410}">
      <dgm:prSet/>
      <dgm:spPr/>
      <dgm:t>
        <a:bodyPr/>
        <a:lstStyle/>
        <a:p>
          <a:endParaRPr lang="en-US" sz="1100"/>
        </a:p>
      </dgm:t>
    </dgm:pt>
    <dgm:pt modelId="{15AE3810-F534-4FDC-ABDE-D5B0C871CA46}" type="sibTrans" cxnId="{E2A99D34-8E48-4A40-A3A7-2F2F0FC87410}">
      <dgm:prSet/>
      <dgm:spPr/>
      <dgm:t>
        <a:bodyPr/>
        <a:lstStyle/>
        <a:p>
          <a:endParaRPr lang="en-US" sz="1100"/>
        </a:p>
      </dgm:t>
    </dgm:pt>
    <dgm:pt modelId="{627CFD18-95E7-4A76-9F17-A7E008870669}">
      <dgm:prSet phldrT="[Text]" custT="1"/>
      <dgm:spPr/>
      <dgm:t>
        <a:bodyPr/>
        <a:lstStyle/>
        <a:p>
          <a:r>
            <a:rPr lang="he-IL" sz="1200" dirty="0"/>
            <a:t>הדגמת המערכת</a:t>
          </a:r>
          <a:endParaRPr lang="en-US" sz="1200" dirty="0"/>
        </a:p>
      </dgm:t>
    </dgm:pt>
    <dgm:pt modelId="{D3DAE738-2FA5-4BA0-995C-E2576738A35F}" type="parTrans" cxnId="{A1D48F09-3014-48D9-BE94-6202CCA42E30}">
      <dgm:prSet/>
      <dgm:spPr/>
      <dgm:t>
        <a:bodyPr/>
        <a:lstStyle/>
        <a:p>
          <a:endParaRPr lang="en-US" sz="1100"/>
        </a:p>
      </dgm:t>
    </dgm:pt>
    <dgm:pt modelId="{47926361-FE19-4474-BC15-DAA24AA7DF5A}" type="sibTrans" cxnId="{A1D48F09-3014-48D9-BE94-6202CCA42E30}">
      <dgm:prSet/>
      <dgm:spPr/>
      <dgm:t>
        <a:bodyPr/>
        <a:lstStyle/>
        <a:p>
          <a:endParaRPr lang="en-US" sz="1100"/>
        </a:p>
      </dgm:t>
    </dgm:pt>
    <dgm:pt modelId="{E7A8B815-F5AA-4481-BA71-A3C31EE7F562}" type="pres">
      <dgm:prSet presAssocID="{9642E338-A24C-46E5-8402-1D83381A382E}" presName="Name0" presStyleCnt="0">
        <dgm:presLayoutVars>
          <dgm:dir val="rev"/>
          <dgm:animLvl val="lvl"/>
          <dgm:resizeHandles val="exact"/>
        </dgm:presLayoutVars>
      </dgm:prSet>
      <dgm:spPr/>
    </dgm:pt>
    <dgm:pt modelId="{707C42DA-ADE9-4EE1-9AAF-A3D29875AE9C}" type="pres">
      <dgm:prSet presAssocID="{A57FE642-AF12-488C-9D99-7D0AB147DAA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181D61D-232D-414D-A4F6-4E82E57E58DB}" type="pres">
      <dgm:prSet presAssocID="{E56E100E-6D29-4E31-B5FA-0BCCEEAAC7CA}" presName="parTxOnlySpace" presStyleCnt="0"/>
      <dgm:spPr/>
    </dgm:pt>
    <dgm:pt modelId="{DC46440C-68BC-48AD-BB22-89EDCE0E1B1E}" type="pres">
      <dgm:prSet presAssocID="{2C7F819B-C707-4961-816F-B1C963088F4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4B3E487-9C9F-4EDB-B876-6717412D01EF}" type="pres">
      <dgm:prSet presAssocID="{34477AC3-ED20-46CF-8E68-04848B80D6CA}" presName="parTxOnlySpace" presStyleCnt="0"/>
      <dgm:spPr/>
    </dgm:pt>
    <dgm:pt modelId="{2389BD99-E15D-41E3-AAA0-AB2A0EAFF6CC}" type="pres">
      <dgm:prSet presAssocID="{3D11269C-5FEA-40B2-B9E9-A4DBB65241F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29E279B-7359-4360-A3AD-680E93DA508C}" type="pres">
      <dgm:prSet presAssocID="{1B1245C4-BBA0-4FDA-83BD-D237D6F64D18}" presName="parTxOnlySpace" presStyleCnt="0"/>
      <dgm:spPr/>
    </dgm:pt>
    <dgm:pt modelId="{3BDCD8AC-0EE1-4865-9F4A-E5870330063F}" type="pres">
      <dgm:prSet presAssocID="{627CFD18-95E7-4A76-9F17-A7E008870669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34550F4-BDFE-4764-AB91-2D9A0E7C6C79}" type="pres">
      <dgm:prSet presAssocID="{47926361-FE19-4474-BC15-DAA24AA7DF5A}" presName="parTxOnlySpace" presStyleCnt="0"/>
      <dgm:spPr/>
    </dgm:pt>
    <dgm:pt modelId="{269A5B34-E753-42A9-8941-AA8F9BD793E3}" type="pres">
      <dgm:prSet presAssocID="{7AFD27E8-0E47-4CAC-A062-4EB63965BBB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4546E4F-C208-4CBF-927D-643724DF61E4}" srcId="{9642E338-A24C-46E5-8402-1D83381A382E}" destId="{2C7F819B-C707-4961-816F-B1C963088F43}" srcOrd="1" destOrd="0" parTransId="{1205E6A8-A283-4EA7-BB39-847B47AF4294}" sibTransId="{34477AC3-ED20-46CF-8E68-04848B80D6CA}"/>
    <dgm:cxn modelId="{14B9C11D-C3EA-43FD-909A-A0BBD46928B3}" type="presOf" srcId="{627CFD18-95E7-4A76-9F17-A7E008870669}" destId="{3BDCD8AC-0EE1-4865-9F4A-E5870330063F}" srcOrd="0" destOrd="0" presId="urn:microsoft.com/office/officeart/2005/8/layout/chevron1"/>
    <dgm:cxn modelId="{C76259E3-68A0-4FF0-93F4-77FE2537EAED}" srcId="{9642E338-A24C-46E5-8402-1D83381A382E}" destId="{A57FE642-AF12-488C-9D99-7D0AB147DAA2}" srcOrd="0" destOrd="0" parTransId="{B81732B2-28D0-4139-911B-71692AB9831B}" sibTransId="{E56E100E-6D29-4E31-B5FA-0BCCEEAAC7CA}"/>
    <dgm:cxn modelId="{B443B3FC-AB94-49DF-8B27-8CA8BDCAE40A}" type="presOf" srcId="{A57FE642-AF12-488C-9D99-7D0AB147DAA2}" destId="{707C42DA-ADE9-4EE1-9AAF-A3D29875AE9C}" srcOrd="0" destOrd="0" presId="urn:microsoft.com/office/officeart/2005/8/layout/chevron1"/>
    <dgm:cxn modelId="{485FC808-1F44-409D-9763-84EFB2CBD8F5}" type="presOf" srcId="{9642E338-A24C-46E5-8402-1D83381A382E}" destId="{E7A8B815-F5AA-4481-BA71-A3C31EE7F562}" srcOrd="0" destOrd="0" presId="urn:microsoft.com/office/officeart/2005/8/layout/chevron1"/>
    <dgm:cxn modelId="{A1D48F09-3014-48D9-BE94-6202CCA42E30}" srcId="{9642E338-A24C-46E5-8402-1D83381A382E}" destId="{627CFD18-95E7-4A76-9F17-A7E008870669}" srcOrd="3" destOrd="0" parTransId="{D3DAE738-2FA5-4BA0-995C-E2576738A35F}" sibTransId="{47926361-FE19-4474-BC15-DAA24AA7DF5A}"/>
    <dgm:cxn modelId="{03C77EB7-30B1-4BF0-A85F-46CEF2C3DC59}" type="presOf" srcId="{3D11269C-5FEA-40B2-B9E9-A4DBB65241FC}" destId="{2389BD99-E15D-41E3-AAA0-AB2A0EAFF6CC}" srcOrd="0" destOrd="0" presId="urn:microsoft.com/office/officeart/2005/8/layout/chevron1"/>
    <dgm:cxn modelId="{8082DBB8-C250-4222-86D3-A9D3C48D2936}" type="presOf" srcId="{7AFD27E8-0E47-4CAC-A062-4EB63965BBB6}" destId="{269A5B34-E753-42A9-8941-AA8F9BD793E3}" srcOrd="0" destOrd="0" presId="urn:microsoft.com/office/officeart/2005/8/layout/chevron1"/>
    <dgm:cxn modelId="{E2A99D34-8E48-4A40-A3A7-2F2F0FC87410}" srcId="{9642E338-A24C-46E5-8402-1D83381A382E}" destId="{7AFD27E8-0E47-4CAC-A062-4EB63965BBB6}" srcOrd="4" destOrd="0" parTransId="{F34A884C-B234-45A3-871D-35D48C51396E}" sibTransId="{15AE3810-F534-4FDC-ABDE-D5B0C871CA46}"/>
    <dgm:cxn modelId="{6854C694-8DE6-4000-B6FD-97EC9AE5D5A5}" type="presOf" srcId="{2C7F819B-C707-4961-816F-B1C963088F43}" destId="{DC46440C-68BC-48AD-BB22-89EDCE0E1B1E}" srcOrd="0" destOrd="0" presId="urn:microsoft.com/office/officeart/2005/8/layout/chevron1"/>
    <dgm:cxn modelId="{F84F29C0-DA92-4071-A34E-EF3893D888B1}" srcId="{9642E338-A24C-46E5-8402-1D83381A382E}" destId="{3D11269C-5FEA-40B2-B9E9-A4DBB65241FC}" srcOrd="2" destOrd="0" parTransId="{66CD1426-9A75-4AE5-B512-5B379EF8ABA7}" sibTransId="{1B1245C4-BBA0-4FDA-83BD-D237D6F64D18}"/>
    <dgm:cxn modelId="{71D3ED5B-30CB-4EF1-8C67-B01B79E6236D}" type="presParOf" srcId="{E7A8B815-F5AA-4481-BA71-A3C31EE7F562}" destId="{707C42DA-ADE9-4EE1-9AAF-A3D29875AE9C}" srcOrd="0" destOrd="0" presId="urn:microsoft.com/office/officeart/2005/8/layout/chevron1"/>
    <dgm:cxn modelId="{480DF515-E959-4E45-B425-9DA97AD7AA0C}" type="presParOf" srcId="{E7A8B815-F5AA-4481-BA71-A3C31EE7F562}" destId="{5181D61D-232D-414D-A4F6-4E82E57E58DB}" srcOrd="1" destOrd="0" presId="urn:microsoft.com/office/officeart/2005/8/layout/chevron1"/>
    <dgm:cxn modelId="{E7794A41-B8E4-457F-813A-05D345E48592}" type="presParOf" srcId="{E7A8B815-F5AA-4481-BA71-A3C31EE7F562}" destId="{DC46440C-68BC-48AD-BB22-89EDCE0E1B1E}" srcOrd="2" destOrd="0" presId="urn:microsoft.com/office/officeart/2005/8/layout/chevron1"/>
    <dgm:cxn modelId="{BE514F1C-9CBA-4204-84DC-0759DD096455}" type="presParOf" srcId="{E7A8B815-F5AA-4481-BA71-A3C31EE7F562}" destId="{E4B3E487-9C9F-4EDB-B876-6717412D01EF}" srcOrd="3" destOrd="0" presId="urn:microsoft.com/office/officeart/2005/8/layout/chevron1"/>
    <dgm:cxn modelId="{DC7B0D2E-8CE4-4CFA-A703-D8C70413556E}" type="presParOf" srcId="{E7A8B815-F5AA-4481-BA71-A3C31EE7F562}" destId="{2389BD99-E15D-41E3-AAA0-AB2A0EAFF6CC}" srcOrd="4" destOrd="0" presId="urn:microsoft.com/office/officeart/2005/8/layout/chevron1"/>
    <dgm:cxn modelId="{5CA5D03F-B6BE-407F-ABD1-5D67DF768F14}" type="presParOf" srcId="{E7A8B815-F5AA-4481-BA71-A3C31EE7F562}" destId="{E29E279B-7359-4360-A3AD-680E93DA508C}" srcOrd="5" destOrd="0" presId="urn:microsoft.com/office/officeart/2005/8/layout/chevron1"/>
    <dgm:cxn modelId="{46A6C4AA-00F5-4369-B71A-0DD56E2CC120}" type="presParOf" srcId="{E7A8B815-F5AA-4481-BA71-A3C31EE7F562}" destId="{3BDCD8AC-0EE1-4865-9F4A-E5870330063F}" srcOrd="6" destOrd="0" presId="urn:microsoft.com/office/officeart/2005/8/layout/chevron1"/>
    <dgm:cxn modelId="{849E1F03-1E81-4ACE-AE9E-FF027181544D}" type="presParOf" srcId="{E7A8B815-F5AA-4481-BA71-A3C31EE7F562}" destId="{034550F4-BDFE-4764-AB91-2D9A0E7C6C79}" srcOrd="7" destOrd="0" presId="urn:microsoft.com/office/officeart/2005/8/layout/chevron1"/>
    <dgm:cxn modelId="{E4B20E55-D8E3-45E0-9A8B-F5860176CD0F}" type="presParOf" srcId="{E7A8B815-F5AA-4481-BA71-A3C31EE7F562}" destId="{269A5B34-E753-42A9-8941-AA8F9BD793E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61436-BD83-4A6F-A61B-A7E9E879E301}">
      <dsp:nvSpPr>
        <dsp:cNvPr id="0" name=""/>
        <dsp:cNvSpPr/>
      </dsp:nvSpPr>
      <dsp:spPr>
        <a:xfrm rot="5400000">
          <a:off x="-169904" y="174421"/>
          <a:ext cx="1132698" cy="79288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/>
            <a:t>הצגת הארגון</a:t>
          </a:r>
          <a:endParaRPr lang="en-US" sz="1600" kern="1200" dirty="0"/>
        </a:p>
      </dsp:txBody>
      <dsp:txXfrm rot="-5400000">
        <a:off x="1" y="400960"/>
        <a:ext cx="792888" cy="339810"/>
      </dsp:txXfrm>
    </dsp:sp>
    <dsp:sp modelId="{5F411484-55C8-4BBA-872F-D34B491CD972}">
      <dsp:nvSpPr>
        <dsp:cNvPr id="0" name=""/>
        <dsp:cNvSpPr/>
      </dsp:nvSpPr>
      <dsp:spPr>
        <a:xfrm rot="5400000">
          <a:off x="4092123" y="-3294718"/>
          <a:ext cx="736640" cy="73351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Laser Detect Systems</a:t>
          </a:r>
        </a:p>
      </dsp:txBody>
      <dsp:txXfrm rot="-5400000">
        <a:off x="792888" y="40477"/>
        <a:ext cx="7299151" cy="664720"/>
      </dsp:txXfrm>
    </dsp:sp>
    <dsp:sp modelId="{D6151190-6841-4CFB-9386-D1B1D8D9B6B2}">
      <dsp:nvSpPr>
        <dsp:cNvPr id="0" name=""/>
        <dsp:cNvSpPr/>
      </dsp:nvSpPr>
      <dsp:spPr>
        <a:xfrm rot="5400000">
          <a:off x="-169904" y="1190576"/>
          <a:ext cx="1132698" cy="792888"/>
        </a:xfrm>
        <a:prstGeom prst="chevron">
          <a:avLst/>
        </a:prstGeom>
        <a:gradFill rotWithShape="0">
          <a:gsLst>
            <a:gs pos="0">
              <a:schemeClr val="accent4">
                <a:hueOff val="-367420"/>
                <a:satOff val="0"/>
                <a:lumOff val="-981"/>
                <a:alphaOff val="0"/>
                <a:shade val="51000"/>
                <a:satMod val="130000"/>
              </a:schemeClr>
            </a:gs>
            <a:gs pos="80000">
              <a:schemeClr val="accent4">
                <a:hueOff val="-367420"/>
                <a:satOff val="0"/>
                <a:lumOff val="-981"/>
                <a:alphaOff val="0"/>
                <a:shade val="93000"/>
                <a:satMod val="130000"/>
              </a:schemeClr>
            </a:gs>
            <a:gs pos="100000">
              <a:schemeClr val="accent4">
                <a:hueOff val="-367420"/>
                <a:satOff val="0"/>
                <a:lumOff val="-98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67420"/>
              <a:satOff val="0"/>
              <a:lumOff val="-98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/>
            <a:t>חקר מצב קיים</a:t>
          </a:r>
          <a:endParaRPr lang="en-US" sz="1600" kern="1200" dirty="0"/>
        </a:p>
      </dsp:txBody>
      <dsp:txXfrm rot="-5400000">
        <a:off x="1" y="1417115"/>
        <a:ext cx="792888" cy="339810"/>
      </dsp:txXfrm>
    </dsp:sp>
    <dsp:sp modelId="{70B44E56-3BD2-4E7C-8E2B-6F2146E02944}">
      <dsp:nvSpPr>
        <dsp:cNvPr id="0" name=""/>
        <dsp:cNvSpPr/>
      </dsp:nvSpPr>
      <dsp:spPr>
        <a:xfrm rot="5400000">
          <a:off x="4092317" y="-2278756"/>
          <a:ext cx="736253" cy="73351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67420"/>
              <a:satOff val="0"/>
              <a:lumOff val="-98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/>
            <a:t>כמותי</a:t>
          </a:r>
          <a:endParaRPr lang="en-US" sz="1800" kern="1200" dirty="0"/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/>
            <a:t>הנדסי</a:t>
          </a:r>
          <a:endParaRPr lang="en-US" sz="1800" kern="1200" dirty="0"/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/>
            <a:t>חקר גורמי שורש</a:t>
          </a:r>
          <a:endParaRPr lang="en-US" sz="1800" kern="1200" dirty="0"/>
        </a:p>
      </dsp:txBody>
      <dsp:txXfrm rot="-5400000">
        <a:off x="792889" y="1056613"/>
        <a:ext cx="7299170" cy="664371"/>
      </dsp:txXfrm>
    </dsp:sp>
    <dsp:sp modelId="{9C4EFC18-B144-4995-842B-F35A689C8F83}">
      <dsp:nvSpPr>
        <dsp:cNvPr id="0" name=""/>
        <dsp:cNvSpPr/>
      </dsp:nvSpPr>
      <dsp:spPr>
        <a:xfrm rot="5400000">
          <a:off x="-169904" y="2206732"/>
          <a:ext cx="1132698" cy="792888"/>
        </a:xfrm>
        <a:prstGeom prst="chevron">
          <a:avLst/>
        </a:prstGeom>
        <a:gradFill rotWithShape="0">
          <a:gsLst>
            <a:gs pos="0">
              <a:schemeClr val="accent4">
                <a:hueOff val="-734840"/>
                <a:satOff val="0"/>
                <a:lumOff val="-1961"/>
                <a:alphaOff val="0"/>
                <a:shade val="51000"/>
                <a:satMod val="130000"/>
              </a:schemeClr>
            </a:gs>
            <a:gs pos="80000">
              <a:schemeClr val="accent4">
                <a:hueOff val="-734840"/>
                <a:satOff val="0"/>
                <a:lumOff val="-1961"/>
                <a:alphaOff val="0"/>
                <a:shade val="93000"/>
                <a:satMod val="130000"/>
              </a:schemeClr>
            </a:gs>
            <a:gs pos="100000">
              <a:schemeClr val="accent4">
                <a:hueOff val="-734840"/>
                <a:satOff val="0"/>
                <a:lumOff val="-196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734840"/>
              <a:satOff val="0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/>
            <a:t>פתרון</a:t>
          </a:r>
          <a:endParaRPr lang="en-US" sz="1600" kern="1200" dirty="0"/>
        </a:p>
      </dsp:txBody>
      <dsp:txXfrm rot="-5400000">
        <a:off x="1" y="2433271"/>
        <a:ext cx="792888" cy="339810"/>
      </dsp:txXfrm>
    </dsp:sp>
    <dsp:sp modelId="{3DF93F65-E739-4C4C-A925-14AF6B6266B4}">
      <dsp:nvSpPr>
        <dsp:cNvPr id="0" name=""/>
        <dsp:cNvSpPr/>
      </dsp:nvSpPr>
      <dsp:spPr>
        <a:xfrm rot="5400000">
          <a:off x="4092317" y="-1262601"/>
          <a:ext cx="736253" cy="73351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734840"/>
              <a:satOff val="0"/>
              <a:lumOff val="-19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/>
            <a:t>מטרת הפרויקט</a:t>
          </a:r>
          <a:endParaRPr lang="en-US" sz="1800" kern="1200" dirty="0"/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/>
            <a:t>ניהול הפרויקט</a:t>
          </a:r>
          <a:endParaRPr lang="en-US" sz="1800" kern="1200" dirty="0"/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/>
            <a:t>תרשימי מערכת</a:t>
          </a:r>
          <a:endParaRPr lang="en-US" sz="1800" kern="1200" dirty="0"/>
        </a:p>
      </dsp:txBody>
      <dsp:txXfrm rot="-5400000">
        <a:off x="792889" y="2072768"/>
        <a:ext cx="7299170" cy="664371"/>
      </dsp:txXfrm>
    </dsp:sp>
    <dsp:sp modelId="{F14D9610-1627-4362-ADA7-D679EFD0AE27}">
      <dsp:nvSpPr>
        <dsp:cNvPr id="0" name=""/>
        <dsp:cNvSpPr/>
      </dsp:nvSpPr>
      <dsp:spPr>
        <a:xfrm rot="5400000">
          <a:off x="-169904" y="3222887"/>
          <a:ext cx="1132698" cy="792888"/>
        </a:xfrm>
        <a:prstGeom prst="chevron">
          <a:avLst/>
        </a:prstGeom>
        <a:gradFill rotWithShape="0">
          <a:gsLst>
            <a:gs pos="0">
              <a:schemeClr val="accent4">
                <a:hueOff val="-1102261"/>
                <a:satOff val="0"/>
                <a:lumOff val="-2942"/>
                <a:alphaOff val="0"/>
                <a:shade val="51000"/>
                <a:satMod val="130000"/>
              </a:schemeClr>
            </a:gs>
            <a:gs pos="80000">
              <a:schemeClr val="accent4">
                <a:hueOff val="-1102261"/>
                <a:satOff val="0"/>
                <a:lumOff val="-2942"/>
                <a:alphaOff val="0"/>
                <a:shade val="93000"/>
                <a:satMod val="130000"/>
              </a:schemeClr>
            </a:gs>
            <a:gs pos="100000">
              <a:schemeClr val="accent4">
                <a:hueOff val="-1102261"/>
                <a:satOff val="0"/>
                <a:lumOff val="-294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102261"/>
              <a:satOff val="0"/>
              <a:lumOff val="-294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/>
            <a:t>הדגמת המערכת</a:t>
          </a:r>
          <a:endParaRPr lang="en-US" sz="1600" kern="1200" dirty="0"/>
        </a:p>
      </dsp:txBody>
      <dsp:txXfrm rot="-5400000">
        <a:off x="1" y="3449426"/>
        <a:ext cx="792888" cy="339810"/>
      </dsp:txXfrm>
    </dsp:sp>
    <dsp:sp modelId="{72C528D2-7942-41B4-92E4-6DA4DF4E22CA}">
      <dsp:nvSpPr>
        <dsp:cNvPr id="0" name=""/>
        <dsp:cNvSpPr/>
      </dsp:nvSpPr>
      <dsp:spPr>
        <a:xfrm rot="5400000">
          <a:off x="4092317" y="-246446"/>
          <a:ext cx="736253" cy="73351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102261"/>
              <a:satOff val="0"/>
              <a:lumOff val="-294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/>
            <a:t>הדגמת מסכים</a:t>
          </a:r>
          <a:endParaRPr lang="en-US" sz="1800" kern="1200" dirty="0"/>
        </a:p>
      </dsp:txBody>
      <dsp:txXfrm rot="-5400000">
        <a:off x="792889" y="3088923"/>
        <a:ext cx="7299170" cy="664371"/>
      </dsp:txXfrm>
    </dsp:sp>
    <dsp:sp modelId="{48BBB025-5E5F-4870-B3B8-1570D7AFEC79}">
      <dsp:nvSpPr>
        <dsp:cNvPr id="0" name=""/>
        <dsp:cNvSpPr/>
      </dsp:nvSpPr>
      <dsp:spPr>
        <a:xfrm rot="5400000">
          <a:off x="-169904" y="4239042"/>
          <a:ext cx="1132698" cy="792888"/>
        </a:xfrm>
        <a:prstGeom prst="chevron">
          <a:avLst/>
        </a:prstGeom>
        <a:gradFill rotWithShape="0">
          <a:gsLst>
            <a:gs pos="0">
              <a:schemeClr val="accent4">
                <a:hueOff val="-1469681"/>
                <a:satOff val="0"/>
                <a:lumOff val="-3922"/>
                <a:alphaOff val="0"/>
                <a:shade val="51000"/>
                <a:satMod val="130000"/>
              </a:schemeClr>
            </a:gs>
            <a:gs pos="80000">
              <a:schemeClr val="accent4">
                <a:hueOff val="-1469681"/>
                <a:satOff val="0"/>
                <a:lumOff val="-3922"/>
                <a:alphaOff val="0"/>
                <a:shade val="93000"/>
                <a:satMod val="130000"/>
              </a:schemeClr>
            </a:gs>
            <a:gs pos="100000">
              <a:schemeClr val="accent4">
                <a:hueOff val="-1469681"/>
                <a:satOff val="0"/>
                <a:lumOff val="-392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469681"/>
              <a:satOff val="0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Live demo</a:t>
          </a:r>
        </a:p>
      </dsp:txBody>
      <dsp:txXfrm rot="-5400000">
        <a:off x="1" y="4465581"/>
        <a:ext cx="792888" cy="339810"/>
      </dsp:txXfrm>
    </dsp:sp>
    <dsp:sp modelId="{3DE4B8D8-FCD1-44B4-A040-7D0CA09E487B}">
      <dsp:nvSpPr>
        <dsp:cNvPr id="0" name=""/>
        <dsp:cNvSpPr/>
      </dsp:nvSpPr>
      <dsp:spPr>
        <a:xfrm rot="5400000">
          <a:off x="4092317" y="769709"/>
          <a:ext cx="736253" cy="73351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69681"/>
              <a:satOff val="0"/>
              <a:lumOff val="-3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/>
            <a:t>הדגמה חיה של המכשיר</a:t>
          </a:r>
          <a:endParaRPr lang="en-US" sz="1800" kern="1200" dirty="0"/>
        </a:p>
      </dsp:txBody>
      <dsp:txXfrm rot="-5400000">
        <a:off x="792889" y="4105079"/>
        <a:ext cx="7299170" cy="664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8C598-94F1-484C-B160-9827B544979B}">
      <dsp:nvSpPr>
        <dsp:cNvPr id="0" name=""/>
        <dsp:cNvSpPr/>
      </dsp:nvSpPr>
      <dsp:spPr>
        <a:xfrm rot="5400000">
          <a:off x="439728" y="2414284"/>
          <a:ext cx="1307676" cy="2175944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5DE04-AB4E-4C25-8497-8955865C109A}">
      <dsp:nvSpPr>
        <dsp:cNvPr id="0" name=""/>
        <dsp:cNvSpPr/>
      </dsp:nvSpPr>
      <dsp:spPr>
        <a:xfrm>
          <a:off x="221444" y="3064423"/>
          <a:ext cx="1964454" cy="1721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b="1" kern="1200" dirty="0">
              <a:solidFill>
                <a:schemeClr val="bg1"/>
              </a:solidFill>
            </a:rPr>
            <a:t>חקר המצב הקיים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221444" y="3064423"/>
        <a:ext cx="1964454" cy="1721959"/>
      </dsp:txXfrm>
    </dsp:sp>
    <dsp:sp modelId="{DE1A1CA0-9268-428A-9E38-6A743BFC3DBB}">
      <dsp:nvSpPr>
        <dsp:cNvPr id="0" name=""/>
        <dsp:cNvSpPr/>
      </dsp:nvSpPr>
      <dsp:spPr>
        <a:xfrm>
          <a:off x="1815247" y="2254089"/>
          <a:ext cx="370651" cy="370651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ACF84-0155-452B-B9FB-6BD28E1DFB86}">
      <dsp:nvSpPr>
        <dsp:cNvPr id="0" name=""/>
        <dsp:cNvSpPr/>
      </dsp:nvSpPr>
      <dsp:spPr>
        <a:xfrm rot="5400000">
          <a:off x="2844604" y="1819195"/>
          <a:ext cx="1307676" cy="2175944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D4521-56F6-491A-8453-981824C3896C}">
      <dsp:nvSpPr>
        <dsp:cNvPr id="0" name=""/>
        <dsp:cNvSpPr/>
      </dsp:nvSpPr>
      <dsp:spPr>
        <a:xfrm>
          <a:off x="2626321" y="2469334"/>
          <a:ext cx="1964454" cy="1721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b="1" kern="1200" dirty="0">
              <a:solidFill>
                <a:schemeClr val="bg1"/>
              </a:solidFill>
            </a:rPr>
            <a:t>חקר גורמי השורש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2626321" y="2469334"/>
        <a:ext cx="1964454" cy="1721959"/>
      </dsp:txXfrm>
    </dsp:sp>
    <dsp:sp modelId="{C7409F35-7D80-443E-9545-50D8202103DF}">
      <dsp:nvSpPr>
        <dsp:cNvPr id="0" name=""/>
        <dsp:cNvSpPr/>
      </dsp:nvSpPr>
      <dsp:spPr>
        <a:xfrm>
          <a:off x="4220124" y="1659000"/>
          <a:ext cx="370651" cy="370651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5D9BE3-A0AB-4D98-BAEF-47E73B381D88}">
      <dsp:nvSpPr>
        <dsp:cNvPr id="0" name=""/>
        <dsp:cNvSpPr/>
      </dsp:nvSpPr>
      <dsp:spPr>
        <a:xfrm rot="5400000">
          <a:off x="5249481" y="1224106"/>
          <a:ext cx="1307676" cy="2175944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B6278-710B-40F4-8506-B117536CD070}">
      <dsp:nvSpPr>
        <dsp:cNvPr id="0" name=""/>
        <dsp:cNvSpPr/>
      </dsp:nvSpPr>
      <dsp:spPr>
        <a:xfrm>
          <a:off x="5031197" y="1874245"/>
          <a:ext cx="1964454" cy="1721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b="1" kern="1200" dirty="0">
              <a:solidFill>
                <a:schemeClr val="bg1"/>
              </a:solidFill>
            </a:rPr>
            <a:t>פתרונות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5031197" y="1874245"/>
        <a:ext cx="1964454" cy="1721959"/>
      </dsp:txXfrm>
    </dsp:sp>
    <dsp:sp modelId="{750E1747-314E-4BF5-BF48-2D86ADFAEB16}">
      <dsp:nvSpPr>
        <dsp:cNvPr id="0" name=""/>
        <dsp:cNvSpPr/>
      </dsp:nvSpPr>
      <dsp:spPr>
        <a:xfrm>
          <a:off x="6625000" y="1063911"/>
          <a:ext cx="370651" cy="370651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F08DD-6FD6-4813-A9C3-70E7C4F1F3FE}">
      <dsp:nvSpPr>
        <dsp:cNvPr id="0" name=""/>
        <dsp:cNvSpPr/>
      </dsp:nvSpPr>
      <dsp:spPr>
        <a:xfrm rot="5400000">
          <a:off x="7654357" y="629017"/>
          <a:ext cx="1307676" cy="2175944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09A4D-D18B-420E-878F-0BA21236E805}">
      <dsp:nvSpPr>
        <dsp:cNvPr id="0" name=""/>
        <dsp:cNvSpPr/>
      </dsp:nvSpPr>
      <dsp:spPr>
        <a:xfrm>
          <a:off x="7436074" y="1279156"/>
          <a:ext cx="1964454" cy="1721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b="1" kern="1200" dirty="0">
              <a:solidFill>
                <a:schemeClr val="bg1"/>
              </a:solidFill>
            </a:rPr>
            <a:t>יישום מעקב ובקרה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7436074" y="1279156"/>
        <a:ext cx="1964454" cy="1721959"/>
      </dsp:txXfrm>
    </dsp:sp>
    <dsp:sp modelId="{429C0D73-DB27-408D-A19E-BDDC3BD18C78}">
      <dsp:nvSpPr>
        <dsp:cNvPr id="0" name=""/>
        <dsp:cNvSpPr/>
      </dsp:nvSpPr>
      <dsp:spPr>
        <a:xfrm>
          <a:off x="9029877" y="468822"/>
          <a:ext cx="370651" cy="370651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E692D-5B7D-43E6-ACA5-65A4E37F04DF}">
      <dsp:nvSpPr>
        <dsp:cNvPr id="0" name=""/>
        <dsp:cNvSpPr/>
      </dsp:nvSpPr>
      <dsp:spPr>
        <a:xfrm rot="5400000">
          <a:off x="10059234" y="33928"/>
          <a:ext cx="1307676" cy="2175944"/>
        </a:xfrm>
        <a:prstGeom prst="corner">
          <a:avLst>
            <a:gd name="adj1" fmla="val 16120"/>
            <a:gd name="adj2" fmla="val 161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A28E7-5CED-4BDE-9408-52C353414184}">
      <dsp:nvSpPr>
        <dsp:cNvPr id="0" name=""/>
        <dsp:cNvSpPr/>
      </dsp:nvSpPr>
      <dsp:spPr>
        <a:xfrm>
          <a:off x="9840950" y="684067"/>
          <a:ext cx="1964454" cy="1721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b="1" kern="1200" dirty="0">
              <a:solidFill>
                <a:schemeClr val="bg1"/>
              </a:solidFill>
            </a:rPr>
            <a:t>מיסוד הפתרון</a:t>
          </a:r>
          <a:endParaRPr lang="en-US" sz="2800" b="1" kern="1200" dirty="0">
            <a:solidFill>
              <a:schemeClr val="bg1"/>
            </a:solidFill>
          </a:endParaRPr>
        </a:p>
      </dsp:txBody>
      <dsp:txXfrm>
        <a:off x="9840950" y="684067"/>
        <a:ext cx="1964454" cy="17219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C42DA-ADE9-4EE1-9AAF-A3D29875AE9C}">
      <dsp:nvSpPr>
        <dsp:cNvPr id="0" name=""/>
        <dsp:cNvSpPr/>
      </dsp:nvSpPr>
      <dsp:spPr>
        <a:xfrm rot="10800000">
          <a:off x="7755740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הצגת הארגון </a:t>
          </a:r>
          <a:endParaRPr lang="en-US" sz="1200" kern="1200" dirty="0"/>
        </a:p>
      </dsp:txBody>
      <dsp:txXfrm rot="10800000">
        <a:off x="7955288" y="0"/>
        <a:ext cx="1754603" cy="399097"/>
      </dsp:txXfrm>
    </dsp:sp>
    <dsp:sp modelId="{DC46440C-68BC-48AD-BB22-89EDCE0E1B1E}">
      <dsp:nvSpPr>
        <dsp:cNvPr id="0" name=""/>
        <dsp:cNvSpPr/>
      </dsp:nvSpPr>
      <dsp:spPr>
        <a:xfrm rot="10800000">
          <a:off x="5817410" y="0"/>
          <a:ext cx="2153700" cy="39909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חקר המצב הקיים</a:t>
          </a:r>
          <a:endParaRPr lang="en-US" sz="1200" kern="1200" dirty="0"/>
        </a:p>
      </dsp:txBody>
      <dsp:txXfrm rot="10800000">
        <a:off x="6016958" y="0"/>
        <a:ext cx="1754603" cy="399097"/>
      </dsp:txXfrm>
    </dsp:sp>
    <dsp:sp modelId="{2389BD99-E15D-41E3-AAA0-AB2A0EAFF6CC}">
      <dsp:nvSpPr>
        <dsp:cNvPr id="0" name=""/>
        <dsp:cNvSpPr/>
      </dsp:nvSpPr>
      <dsp:spPr>
        <a:xfrm rot="10800000">
          <a:off x="387907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פתרון</a:t>
          </a:r>
          <a:endParaRPr lang="en-US" sz="1200" kern="1200" dirty="0"/>
        </a:p>
      </dsp:txBody>
      <dsp:txXfrm rot="10800000">
        <a:off x="4078627" y="0"/>
        <a:ext cx="1754603" cy="399097"/>
      </dsp:txXfrm>
    </dsp:sp>
    <dsp:sp modelId="{3BDCD8AC-0EE1-4865-9F4A-E5870330063F}">
      <dsp:nvSpPr>
        <dsp:cNvPr id="0" name=""/>
        <dsp:cNvSpPr/>
      </dsp:nvSpPr>
      <dsp:spPr>
        <a:xfrm rot="10800000">
          <a:off x="194074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200" kern="1200" dirty="0"/>
            <a:t>הדגמת המערכת</a:t>
          </a:r>
          <a:endParaRPr lang="en-US" sz="1200" kern="1200" dirty="0"/>
        </a:p>
      </dsp:txBody>
      <dsp:txXfrm rot="10800000">
        <a:off x="2140297" y="0"/>
        <a:ext cx="1754603" cy="399097"/>
      </dsp:txXfrm>
    </dsp:sp>
    <dsp:sp modelId="{269A5B34-E753-42A9-8941-AA8F9BD793E3}">
      <dsp:nvSpPr>
        <dsp:cNvPr id="0" name=""/>
        <dsp:cNvSpPr/>
      </dsp:nvSpPr>
      <dsp:spPr>
        <a:xfrm rot="10800000">
          <a:off x="2419" y="0"/>
          <a:ext cx="2153700" cy="39909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" tIns="16002" rIns="48006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Live Demo</a:t>
          </a:r>
        </a:p>
      </dsp:txBody>
      <dsp:txXfrm rot="10800000">
        <a:off x="201967" y="0"/>
        <a:ext cx="1754603" cy="399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7AA0F-D56A-7846-A78E-0234669D34E5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238D2-C89D-2C48-87ED-9A89F3A61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43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F1C84-510F-4E54-A92B-1F8C913E6A0D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B8A63-3208-4FFD-81FF-F6DDE8579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9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2/21/2017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218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31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289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77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13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2/21/2017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4238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175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2/21/2017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417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2/21/2017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433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2/21/2017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490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aseline="0" dirty="0"/>
              <a:t>מציג את רשימת כל סוגי האיומים מהמסד, אפשר לסמן בצק' בוקס אילו איומים שנמצאו אני רוצה לראות על המפה.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8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aseline="0" dirty="0"/>
              <a:t>מציג את רשימת כל סוגי האיומים מהמסד, אפשר לסמן בצק' בוקס אילו איומים שנמצאו אני רוצה לראות על המפה.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44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753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aseline="0" dirty="0"/>
              <a:t>מחברים את הנקודות בקו לפי סדר הופעתן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924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aseline="0" dirty="0"/>
              <a:t>מחברים את הנקודות בקו לפי סדר הופעתן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7945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2/21/2017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724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המשתמש במחסום יראה על הבקבוק והופיע לו מי חמצן.</a:t>
            </a:r>
          </a:p>
          <a:p>
            <a:r>
              <a:rPr lang="he-IL" dirty="0"/>
              <a:t>הטבלה מראה </a:t>
            </a:r>
            <a:r>
              <a:rPr lang="he-IL" dirty="0" err="1"/>
              <a:t>שבדאטא</a:t>
            </a:r>
            <a:r>
              <a:rPr lang="he-IL" dirty="0"/>
              <a:t> </a:t>
            </a:r>
            <a:r>
              <a:rPr lang="he-IL" dirty="0" err="1"/>
              <a:t>בייס</a:t>
            </a:r>
            <a:r>
              <a:rPr lang="he-IL" dirty="0"/>
              <a:t> יש מי חמצן כחומר בוער</a:t>
            </a:r>
            <a:r>
              <a:rPr lang="he-IL" baseline="0" dirty="0"/>
              <a:t> למעקב, לכן יצמיד המשתמש לרכב מכשיר מעקב ויגלה את המעבדה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278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2/21/2017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15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אציטון</a:t>
            </a:r>
            <a:r>
              <a:rPr lang="he-IL" dirty="0"/>
              <a:t> לבד לא מסוכן.</a:t>
            </a:r>
          </a:p>
          <a:p>
            <a:r>
              <a:rPr lang="he-IL" dirty="0"/>
              <a:t>אך חודשיים</a:t>
            </a:r>
            <a:r>
              <a:rPr lang="he-IL" baseline="0" dirty="0"/>
              <a:t> אחרי עבר במחסום מי חמצן.... אז תעלה התראה: כי מי חמצן </a:t>
            </a:r>
            <a:r>
              <a:rPr lang="he-IL" baseline="0" dirty="0" err="1"/>
              <a:t>ואציטון</a:t>
            </a:r>
            <a:r>
              <a:rPr lang="he-IL" baseline="0" dirty="0"/>
              <a:t> זה פצצה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244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017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710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934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5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71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76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94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01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22766" y="5933281"/>
            <a:ext cx="12214766" cy="9969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766" y="0"/>
            <a:ext cx="12236990" cy="593328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12192000" cy="5933281"/>
          </a:xfrm>
          <a:prstGeom prst="rect">
            <a:avLst/>
          </a:prstGeom>
          <a:solidFill>
            <a:schemeClr val="tx2"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70" y="6033210"/>
            <a:ext cx="2540526" cy="70944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719234" y="2853674"/>
            <a:ext cx="4551904" cy="783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719233" y="3838417"/>
            <a:ext cx="8554321" cy="13364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719233" y="5168929"/>
            <a:ext cx="5515534" cy="95785"/>
            <a:chOff x="10806" y="5369749"/>
            <a:chExt cx="7340454" cy="116186"/>
          </a:xfrm>
        </p:grpSpPr>
        <p:sp>
          <p:nvSpPr>
            <p:cNvPr id="12" name="Rectangle 11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9233" y="2995952"/>
            <a:ext cx="10363200" cy="62631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he-IL" sz="2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009" y="3916651"/>
            <a:ext cx="8534400" cy="12522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433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5" name="Rectangle 4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7"/>
          <p:cNvSpPr/>
          <p:nvPr userDrawn="1"/>
        </p:nvSpPr>
        <p:spPr bwMode="auto">
          <a:xfrm>
            <a:off x="0" y="5639153"/>
            <a:ext cx="5543730" cy="95785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 userDrawn="1"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tx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Content Placeholder 20"/>
          <p:cNvSpPr>
            <a:spLocks noGrp="1"/>
          </p:cNvSpPr>
          <p:nvPr>
            <p:ph sz="quarter" idx="10" hasCustomPrompt="1"/>
          </p:nvPr>
        </p:nvSpPr>
        <p:spPr>
          <a:xfrm>
            <a:off x="2205071" y="3539643"/>
            <a:ext cx="7569200" cy="724161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6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601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491" y="6451605"/>
            <a:ext cx="1373170" cy="3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1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266700"/>
            <a:ext cx="10769600" cy="8382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601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r">
              <a:defRPr sz="4000" b="1" cap="all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549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335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682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6865" cy="68834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472440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667" y="4452224"/>
            <a:ext cx="3027974" cy="845565"/>
          </a:xfrm>
          <a:prstGeom prst="rect">
            <a:avLst/>
          </a:prstGeom>
        </p:spPr>
      </p:pic>
      <p:sp>
        <p:nvSpPr>
          <p:cNvPr id="32" name="TextBox 31"/>
          <p:cNvSpPr txBox="1"/>
          <p:nvPr userDrawn="1"/>
        </p:nvSpPr>
        <p:spPr>
          <a:xfrm>
            <a:off x="3546438" y="2673466"/>
            <a:ext cx="5099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>
                    <a:lumMod val="85000"/>
                    <a:lumOff val="15000"/>
                  </a:schemeClr>
                </a:solidFill>
                <a:latin typeface="+mn-lt"/>
              </a:rPr>
              <a:t>THANK YOU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338233" y="5553243"/>
            <a:ext cx="5515534" cy="95785"/>
            <a:chOff x="10806" y="5369749"/>
            <a:chExt cx="7340454" cy="116186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51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96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6741933"/>
            <a:ext cx="12192000" cy="116067"/>
          </a:xfrm>
          <a:prstGeom prst="rect">
            <a:avLst/>
          </a:prstGeom>
          <a:solidFill>
            <a:srgbClr val="D5B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Rectangle 1"/>
          <p:cNvSpPr/>
          <p:nvPr userDrawn="1"/>
        </p:nvSpPr>
        <p:spPr>
          <a:xfrm>
            <a:off x="-25400" y="-50800"/>
            <a:ext cx="12242800" cy="693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2212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5" name="Rectangle 4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7"/>
          <p:cNvSpPr/>
          <p:nvPr userDrawn="1"/>
        </p:nvSpPr>
        <p:spPr bwMode="auto">
          <a:xfrm>
            <a:off x="0" y="5639153"/>
            <a:ext cx="5543730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 userDrawn="1"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Content Placeholder 20"/>
          <p:cNvSpPr>
            <a:spLocks noGrp="1"/>
          </p:cNvSpPr>
          <p:nvPr>
            <p:ph sz="quarter" idx="10" hasCustomPrompt="1"/>
          </p:nvPr>
        </p:nvSpPr>
        <p:spPr>
          <a:xfrm>
            <a:off x="2205071" y="3539643"/>
            <a:ext cx="7569200" cy="724161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6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96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454" y="0"/>
            <a:ext cx="12192000" cy="1041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82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74" r:id="rId6"/>
    <p:sldLayoutId id="2147483667" r:id="rId7"/>
    <p:sldLayoutId id="2147483698" r:id="rId8"/>
    <p:sldLayoutId id="2147483699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13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3" r:id="rId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4"/>
        </a:buBlip>
        <a:defRPr sz="28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4"/>
        </a:buBlip>
        <a:defRPr sz="2800" b="1">
          <a:solidFill>
            <a:srgbClr val="0033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4"/>
        </a:buBlip>
        <a:defRPr sz="2800" b="1">
          <a:solidFill>
            <a:srgbClr val="0033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4"/>
        </a:buBlip>
        <a:defRPr sz="2800" b="1">
          <a:solidFill>
            <a:srgbClr val="0033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4"/>
        </a:buBlip>
        <a:defRPr sz="2800" b="1">
          <a:solidFill>
            <a:srgbClr val="0033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4"/>
        </a:buBlip>
        <a:defRPr sz="2800" b="1">
          <a:solidFill>
            <a:srgbClr val="0033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4"/>
        </a:buBlip>
        <a:defRPr sz="2800" b="1">
          <a:solidFill>
            <a:srgbClr val="0033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4"/>
        </a:buBlip>
        <a:defRPr sz="2800" b="1">
          <a:solidFill>
            <a:srgbClr val="0033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4"/>
        </a:buBlip>
        <a:defRPr sz="2800" b="1">
          <a:solidFill>
            <a:srgbClr val="003366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7.xml"/><Relationship Id="rId5" Type="http://schemas.openxmlformats.org/officeDocument/2006/relationships/image" Target="../media/image12.png"/><Relationship Id="rId10" Type="http://schemas.microsoft.com/office/2007/relationships/diagramDrawing" Target="../diagrams/drawing7.xml"/><Relationship Id="rId4" Type="http://schemas.microsoft.com/office/2007/relationships/hdphoto" Target="../media/hdphoto2.wdp"/><Relationship Id="rId9" Type="http://schemas.openxmlformats.org/officeDocument/2006/relationships/diagramColors" Target="../diagrams/colors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8.xml"/><Relationship Id="rId5" Type="http://schemas.openxmlformats.org/officeDocument/2006/relationships/image" Target="../media/image12.png"/><Relationship Id="rId10" Type="http://schemas.microsoft.com/office/2007/relationships/diagramDrawing" Target="../diagrams/drawing8.xml"/><Relationship Id="rId4" Type="http://schemas.microsoft.com/office/2007/relationships/hdphoto" Target="../media/hdphoto2.wdp"/><Relationship Id="rId9" Type="http://schemas.openxmlformats.org/officeDocument/2006/relationships/diagramColors" Target="../diagrams/colors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9.xml"/><Relationship Id="rId5" Type="http://schemas.openxmlformats.org/officeDocument/2006/relationships/image" Target="../media/image12.png"/><Relationship Id="rId10" Type="http://schemas.microsoft.com/office/2007/relationships/diagramDrawing" Target="../diagrams/drawing9.xml"/><Relationship Id="rId4" Type="http://schemas.microsoft.com/office/2007/relationships/hdphoto" Target="../media/hdphoto2.wdp"/><Relationship Id="rId9" Type="http://schemas.openxmlformats.org/officeDocument/2006/relationships/diagramColors" Target="../diagrams/colors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pectroscopyonline.com/recent-developments-handheld-raman-instrumentation-industry-pharma-police-and-homeland-security-532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0.xml"/><Relationship Id="rId5" Type="http://schemas.openxmlformats.org/officeDocument/2006/relationships/image" Target="../media/image12.png"/><Relationship Id="rId10" Type="http://schemas.microsoft.com/office/2007/relationships/diagramDrawing" Target="../diagrams/drawing10.xml"/><Relationship Id="rId4" Type="http://schemas.microsoft.com/office/2007/relationships/hdphoto" Target="../media/hdphoto2.wdp"/><Relationship Id="rId9" Type="http://schemas.openxmlformats.org/officeDocument/2006/relationships/diagramColors" Target="../diagrams/colors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1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1.xml"/><Relationship Id="rId5" Type="http://schemas.openxmlformats.org/officeDocument/2006/relationships/image" Target="../media/image13.png"/><Relationship Id="rId10" Type="http://schemas.microsoft.com/office/2007/relationships/diagramDrawing" Target="../diagrams/drawing11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1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29.png"/><Relationship Id="rId9" Type="http://schemas.microsoft.com/office/2007/relationships/diagramDrawing" Target="../diagrams/drawin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9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6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8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emf"/><Relationship Id="rId10" Type="http://schemas.openxmlformats.org/officeDocument/2006/relationships/image" Target="../media/image49.png"/><Relationship Id="rId4" Type="http://schemas.openxmlformats.org/officeDocument/2006/relationships/image" Target="../media/image43.emf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png"/><Relationship Id="rId21" Type="http://schemas.openxmlformats.org/officeDocument/2006/relationships/image" Target="../media/image70.sv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12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0.png"/><Relationship Id="rId18" Type="http://schemas.openxmlformats.org/officeDocument/2006/relationships/diagramColors" Target="../diagrams/colors3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9.png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7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8.png"/><Relationship Id="rId5" Type="http://schemas.openxmlformats.org/officeDocument/2006/relationships/diagramData" Target="../diagrams/data2.xml"/><Relationship Id="rId15" Type="http://schemas.openxmlformats.org/officeDocument/2006/relationships/diagramData" Target="../diagrams/data3.xml"/><Relationship Id="rId10" Type="http://schemas.openxmlformats.org/officeDocument/2006/relationships/image" Target="../media/image10.png"/><Relationship Id="rId19" Type="http://schemas.microsoft.com/office/2007/relationships/diagramDrawing" Target="../diagrams/drawing3.xml"/><Relationship Id="rId4" Type="http://schemas.microsoft.com/office/2007/relationships/hdphoto" Target="../media/hdphoto2.wdp"/><Relationship Id="rId9" Type="http://schemas.microsoft.com/office/2007/relationships/diagramDrawing" Target="../diagrams/drawing2.xml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5" Type="http://schemas.openxmlformats.org/officeDocument/2006/relationships/image" Target="../media/image12.png"/><Relationship Id="rId10" Type="http://schemas.microsoft.com/office/2007/relationships/diagramDrawing" Target="../diagrams/drawing4.xml"/><Relationship Id="rId4" Type="http://schemas.microsoft.com/office/2007/relationships/hdphoto" Target="../media/hdphoto2.wdp"/><Relationship Id="rId9" Type="http://schemas.openxmlformats.org/officeDocument/2006/relationships/diagramColors" Target="../diagrams/colors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13" Type="http://schemas.openxmlformats.org/officeDocument/2006/relationships/diagramQuickStyle" Target="../diagrams/quickStyle6.xml"/><Relationship Id="rId3" Type="http://schemas.openxmlformats.org/officeDocument/2006/relationships/image" Target="../media/image11.png"/><Relationship Id="rId7" Type="http://schemas.openxmlformats.org/officeDocument/2006/relationships/diagramLayout" Target="../diagrams/layout5.xml"/><Relationship Id="rId12" Type="http://schemas.openxmlformats.org/officeDocument/2006/relationships/diagramLayout" Target="../diagrams/layou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5.xml"/><Relationship Id="rId11" Type="http://schemas.openxmlformats.org/officeDocument/2006/relationships/diagramData" Target="../diagrams/data6.xml"/><Relationship Id="rId5" Type="http://schemas.openxmlformats.org/officeDocument/2006/relationships/image" Target="../media/image12.png"/><Relationship Id="rId15" Type="http://schemas.microsoft.com/office/2007/relationships/diagramDrawing" Target="../diagrams/drawing6.xml"/><Relationship Id="rId10" Type="http://schemas.microsoft.com/office/2007/relationships/diagramDrawing" Target="../diagrams/drawing5.xml"/><Relationship Id="rId4" Type="http://schemas.microsoft.com/office/2007/relationships/hdphoto" Target="../media/hdphoto2.wdp"/><Relationship Id="rId9" Type="http://schemas.openxmlformats.org/officeDocument/2006/relationships/diagramColors" Target="../diagrams/colors5.xml"/><Relationship Id="rId14" Type="http://schemas.openxmlformats.org/officeDocument/2006/relationships/diagramColors" Target="../diagrams/colors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766" y="-54430"/>
            <a:ext cx="12236990" cy="59332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19233" y="2853674"/>
            <a:ext cx="5370539" cy="783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9234" y="2983950"/>
            <a:ext cx="5180970" cy="584775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LD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r>
              <a:rPr kumimoji="0" lang="he-IL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–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LASER DETECT SYSTEMS</a:t>
            </a:r>
            <a:endParaRPr kumimoji="0" lang="he-IL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19232" y="3832499"/>
            <a:ext cx="8554321" cy="13364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90125" y="4253715"/>
            <a:ext cx="9123274" cy="602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ubstances </a:t>
            </a: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M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onitoring </a:t>
            </a: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ystem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22766" y="5886981"/>
            <a:ext cx="12236990" cy="1003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33" y="5933281"/>
            <a:ext cx="3330609" cy="93007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19233" y="5168929"/>
            <a:ext cx="5515534" cy="95785"/>
            <a:chOff x="10806" y="5369749"/>
            <a:chExt cx="7340454" cy="116186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719232" y="1785142"/>
            <a:ext cx="5669280" cy="91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WELCOME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6733" y="1260047"/>
            <a:ext cx="2073642" cy="26138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34035" y="2983950"/>
            <a:ext cx="8461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SMS</a:t>
            </a:r>
          </a:p>
        </p:txBody>
      </p:sp>
      <p:sp>
        <p:nvSpPr>
          <p:cNvPr id="20" name="Rectangle 11"/>
          <p:cNvSpPr/>
          <p:nvPr/>
        </p:nvSpPr>
        <p:spPr>
          <a:xfrm>
            <a:off x="3119718" y="5876327"/>
            <a:ext cx="8734713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600" b="1" kern="0" dirty="0">
                <a:solidFill>
                  <a:schemeClr val="tx2"/>
                </a:solidFill>
                <a:latin typeface="Calibri"/>
                <a:cs typeface="Arial"/>
              </a:rPr>
              <a:t>מנחה: ד"ר גבי </a:t>
            </a:r>
            <a:r>
              <a:rPr lang="he-IL" sz="1600" b="1" kern="0" dirty="0" err="1">
                <a:solidFill>
                  <a:schemeClr val="tx2"/>
                </a:solidFill>
                <a:latin typeface="Calibri"/>
                <a:cs typeface="Arial"/>
              </a:rPr>
              <a:t>פינטו</a:t>
            </a:r>
            <a:r>
              <a:rPr lang="he-IL" sz="1600" b="1" kern="0" dirty="0">
                <a:solidFill>
                  <a:schemeClr val="tx2"/>
                </a:solidFill>
                <a:latin typeface="Calibri"/>
                <a:cs typeface="Arial"/>
              </a:rPr>
              <a:t>         שותפים: אריה </a:t>
            </a:r>
            <a:r>
              <a:rPr lang="he-IL" sz="1600" b="1" kern="0" dirty="0" err="1">
                <a:solidFill>
                  <a:schemeClr val="tx2"/>
                </a:solidFill>
                <a:latin typeface="Calibri"/>
                <a:cs typeface="Arial"/>
              </a:rPr>
              <a:t>כוגן</a:t>
            </a:r>
            <a:r>
              <a:rPr lang="he-IL" sz="1600" b="1" kern="0" dirty="0">
                <a:solidFill>
                  <a:schemeClr val="tx2"/>
                </a:solidFill>
                <a:latin typeface="Calibri"/>
                <a:cs typeface="Arial"/>
              </a:rPr>
              <a:t>, תומר אחדות (הנדסת תוכנה) וטל ונציה (</a:t>
            </a:r>
            <a:r>
              <a:rPr lang="he-IL" sz="1600" b="1" kern="0" dirty="0" err="1">
                <a:solidFill>
                  <a:schemeClr val="tx2"/>
                </a:solidFill>
                <a:latin typeface="Calibri"/>
                <a:cs typeface="Arial"/>
              </a:rPr>
              <a:t>התעש"ן</a:t>
            </a:r>
            <a:r>
              <a:rPr lang="he-IL" sz="1600" b="1" kern="0" dirty="0">
                <a:solidFill>
                  <a:schemeClr val="tx2"/>
                </a:solidFill>
                <a:latin typeface="Calibri"/>
                <a:cs typeface="Arial"/>
              </a:rPr>
              <a:t>) </a:t>
            </a:r>
          </a:p>
          <a:p>
            <a:pPr marL="0" marR="0" lvl="0" indent="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600" b="1" kern="0" dirty="0">
                <a:solidFill>
                  <a:schemeClr val="tx2"/>
                </a:solidFill>
                <a:latin typeface="Calibri"/>
                <a:cs typeface="Arial"/>
              </a:rPr>
              <a:t>מנחה ארגוני: עדי קופר  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585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mb dir="vert"/>
      </p:transition>
    </mc:Choice>
    <mc:Fallback xmlns="">
      <p:transition spd="slow">
        <p:comb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43355"/>
            <a:ext cx="12195458" cy="56944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1846389"/>
            <a:ext cx="12192000" cy="3382107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477970" y="3012335"/>
            <a:ext cx="11377246" cy="105021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400" kern="0" dirty="0">
              <a:solidFill>
                <a:schemeClr val="tx2"/>
              </a:solidFill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4000" kern="0" dirty="0">
                <a:solidFill>
                  <a:schemeClr val="bg1"/>
                </a:solidFill>
                <a:latin typeface="Calibri"/>
                <a:cs typeface="Arial"/>
              </a:rPr>
              <a:t>מתסמין לבעיה- סיכום חקר המצב הקיים בארגון</a:t>
            </a:r>
            <a:r>
              <a:rPr lang="en-US" sz="4000" kern="0" dirty="0">
                <a:solidFill>
                  <a:schemeClr val="bg1"/>
                </a:solidFill>
                <a:latin typeface="Calibri"/>
                <a:cs typeface="Arial"/>
              </a:rPr>
              <a:t>:</a:t>
            </a:r>
            <a:endParaRPr lang="he-IL" sz="4000" kern="0" dirty="0">
              <a:solidFill>
                <a:schemeClr val="bg1"/>
              </a:solidFill>
              <a:latin typeface="Calibri"/>
              <a:cs typeface="Arial"/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000" i="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Arial"/>
              </a:rPr>
              <a:t>סיכום </a:t>
            </a:r>
            <a:r>
              <a:rPr lang="he-IL" sz="4000" kern="0" dirty="0">
                <a:solidFill>
                  <a:schemeClr val="bg1"/>
                </a:solidFill>
                <a:latin typeface="Calibri"/>
                <a:cs typeface="Arial"/>
              </a:rPr>
              <a:t>כמותי</a:t>
            </a:r>
            <a:endParaRPr kumimoji="0" lang="he-IL" sz="4000" i="0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236517580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996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43355"/>
            <a:ext cx="12195458" cy="56944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12192000" cy="6401313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290"/>
              </p:ext>
            </p:extLst>
          </p:nvPr>
        </p:nvGraphicFramePr>
        <p:xfrm>
          <a:off x="96441" y="296470"/>
          <a:ext cx="12054530" cy="2693207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5357436">
                  <a:extLst>
                    <a:ext uri="{9D8B030D-6E8A-4147-A177-3AD203B41FA5}">
                      <a16:colId xmlns:a16="http://schemas.microsoft.com/office/drawing/2014/main" val="1126424062"/>
                    </a:ext>
                  </a:extLst>
                </a:gridCol>
                <a:gridCol w="6697094">
                  <a:extLst>
                    <a:ext uri="{9D8B030D-6E8A-4147-A177-3AD203B41FA5}">
                      <a16:colId xmlns:a16="http://schemas.microsoft.com/office/drawing/2014/main" val="331247968"/>
                    </a:ext>
                  </a:extLst>
                </a:gridCol>
              </a:tblGrid>
              <a:tr h="54963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bg1"/>
                          </a:solidFill>
                          <a:effectLst/>
                        </a:rPr>
                        <a:t>תסמין כמותי (וארגונים מבינים רק מספרים)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bg1"/>
                          </a:solidFill>
                          <a:effectLst/>
                        </a:rPr>
                        <a:t>בעיה ארגונית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132973"/>
                  </a:ext>
                </a:extLst>
              </a:tr>
              <a:tr h="384743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solidFill>
                            <a:schemeClr val="bg1"/>
                          </a:solidFill>
                          <a:effectLst/>
                        </a:rPr>
                        <a:t>כמות </a:t>
                      </a:r>
                      <a:r>
                        <a:rPr lang="he-IL" sz="1800" b="1" dirty="0">
                          <a:solidFill>
                            <a:schemeClr val="bg1"/>
                          </a:solidFill>
                          <a:effectLst/>
                        </a:rPr>
                        <a:t>לקוחות חדשים</a:t>
                      </a:r>
                      <a:r>
                        <a:rPr lang="he-IL" sz="14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he-IL" sz="1400" dirty="0">
                          <a:solidFill>
                            <a:schemeClr val="bg1"/>
                          </a:solidFill>
                          <a:effectLst/>
                        </a:rPr>
                        <a:t>קטנה מאוד.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400" u="sng" dirty="0">
                          <a:solidFill>
                            <a:schemeClr val="bg1"/>
                          </a:solidFill>
                          <a:effectLst/>
                        </a:rPr>
                        <a:t>הוצאות</a:t>
                      </a:r>
                      <a:r>
                        <a:rPr lang="he-IL" sz="2400" dirty="0">
                          <a:solidFill>
                            <a:schemeClr val="bg1"/>
                          </a:solidFill>
                          <a:effectLst/>
                        </a:rPr>
                        <a:t> השיווק הרבות אינן מניבות מספיק רווחים מה שיוצר </a:t>
                      </a:r>
                      <a:r>
                        <a:rPr lang="he-IL" sz="2400" u="sng" dirty="0">
                          <a:solidFill>
                            <a:schemeClr val="bg1"/>
                          </a:solidFill>
                          <a:effectLst/>
                        </a:rPr>
                        <a:t>הפסד כספי </a:t>
                      </a:r>
                      <a:r>
                        <a:rPr lang="he-IL" sz="2400" dirty="0">
                          <a:solidFill>
                            <a:schemeClr val="bg1"/>
                          </a:solidFill>
                          <a:effectLst/>
                        </a:rPr>
                        <a:t>לחברה על המוצר.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7712"/>
                  </a:ext>
                </a:extLst>
              </a:tr>
              <a:tr h="87941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b="1" u="sng" dirty="0">
                          <a:solidFill>
                            <a:schemeClr val="bg1"/>
                          </a:solidFill>
                          <a:effectLst/>
                        </a:rPr>
                        <a:t>13%</a:t>
                      </a:r>
                      <a:r>
                        <a:rPr lang="he-IL" sz="1800" b="1" u="non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he-IL" sz="1400" dirty="0">
                          <a:solidFill>
                            <a:schemeClr val="bg1"/>
                          </a:solidFill>
                          <a:effectLst/>
                        </a:rPr>
                        <a:t>מהלקוחות הסתפקו </a:t>
                      </a:r>
                      <a:r>
                        <a:rPr lang="he-IL" sz="2400" b="1" dirty="0">
                          <a:solidFill>
                            <a:schemeClr val="bg1"/>
                          </a:solidFill>
                          <a:effectLst/>
                        </a:rPr>
                        <a:t>בהדגמה אחת </a:t>
                      </a:r>
                      <a:r>
                        <a:rPr lang="he-IL" sz="1400" dirty="0">
                          <a:solidFill>
                            <a:schemeClr val="bg1"/>
                          </a:solidFill>
                          <a:effectLst/>
                        </a:rPr>
                        <a:t>במדינת הלקוח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250491"/>
                  </a:ext>
                </a:extLst>
              </a:tr>
              <a:tr h="87941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b="1" u="sng" dirty="0">
                          <a:solidFill>
                            <a:schemeClr val="bg1"/>
                          </a:solidFill>
                          <a:effectLst/>
                        </a:rPr>
                        <a:t>60%</a:t>
                      </a:r>
                      <a:r>
                        <a:rPr lang="he-IL" sz="1400" dirty="0">
                          <a:solidFill>
                            <a:schemeClr val="bg1"/>
                          </a:solidFill>
                          <a:effectLst/>
                        </a:rPr>
                        <a:t> מהלקוחות אליהם הגיעה החברה להדגמה מבקשים </a:t>
                      </a:r>
                      <a:r>
                        <a:rPr lang="he-IL" sz="1400" b="1" dirty="0">
                          <a:solidFill>
                            <a:schemeClr val="bg1"/>
                          </a:solidFill>
                          <a:effectLst/>
                        </a:rPr>
                        <a:t>הדגמה נוספת </a:t>
                      </a:r>
                      <a:r>
                        <a:rPr lang="he-IL" sz="1400" dirty="0">
                          <a:solidFill>
                            <a:schemeClr val="bg1"/>
                          </a:solidFill>
                          <a:effectLst/>
                        </a:rPr>
                        <a:t>בארץ הלקוח.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28509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92769"/>
              </p:ext>
            </p:extLst>
          </p:nvPr>
        </p:nvGraphicFramePr>
        <p:xfrm>
          <a:off x="96441" y="2989677"/>
          <a:ext cx="12054530" cy="1956779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5357436">
                  <a:extLst>
                    <a:ext uri="{9D8B030D-6E8A-4147-A177-3AD203B41FA5}">
                      <a16:colId xmlns:a16="http://schemas.microsoft.com/office/drawing/2014/main" val="1126424062"/>
                    </a:ext>
                  </a:extLst>
                </a:gridCol>
                <a:gridCol w="6697094">
                  <a:extLst>
                    <a:ext uri="{9D8B030D-6E8A-4147-A177-3AD203B41FA5}">
                      <a16:colId xmlns:a16="http://schemas.microsoft.com/office/drawing/2014/main" val="331247968"/>
                    </a:ext>
                  </a:extLst>
                </a:gridCol>
              </a:tblGrid>
              <a:tr h="1956779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b="1" u="sng" dirty="0">
                          <a:solidFill>
                            <a:schemeClr val="bg1"/>
                          </a:solidFill>
                          <a:effectLst/>
                        </a:rPr>
                        <a:t>בודד בתמחור:</a:t>
                      </a:r>
                    </a:p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b="1" u="sng" dirty="0">
                          <a:solidFill>
                            <a:schemeClr val="bg1"/>
                          </a:solidFill>
                          <a:effectLst/>
                        </a:rPr>
                        <a:t>5000$ מהזול ממנו ו-10,000$ מהיקר ממנו</a:t>
                      </a:r>
                      <a:r>
                        <a:rPr lang="he-IL" sz="1400" dirty="0">
                          <a:solidFill>
                            <a:schemeClr val="bg1"/>
                          </a:solidFill>
                          <a:effectLst/>
                        </a:rPr>
                        <a:t>. 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400" dirty="0">
                          <a:solidFill>
                            <a:schemeClr val="bg1"/>
                          </a:solidFill>
                          <a:effectLst/>
                        </a:rPr>
                        <a:t>חוסר הגדרת תרחיש מבצעי רלוונטי למכשיר שפותח. "</a:t>
                      </a:r>
                      <a:r>
                        <a:rPr lang="he-IL" sz="2400" u="sng" dirty="0">
                          <a:solidFill>
                            <a:schemeClr val="bg1"/>
                          </a:solidFill>
                          <a:effectLst/>
                        </a:rPr>
                        <a:t>חיפוש בעיה לפתרון קיים</a:t>
                      </a:r>
                      <a:r>
                        <a:rPr lang="he-IL" sz="2400" dirty="0">
                          <a:solidFill>
                            <a:schemeClr val="bg1"/>
                          </a:solidFill>
                          <a:effectLst/>
                        </a:rPr>
                        <a:t>"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461284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351219"/>
              </p:ext>
            </p:extLst>
          </p:nvPr>
        </p:nvGraphicFramePr>
        <p:xfrm>
          <a:off x="96441" y="4959149"/>
          <a:ext cx="12054530" cy="1238248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5357436">
                  <a:extLst>
                    <a:ext uri="{9D8B030D-6E8A-4147-A177-3AD203B41FA5}">
                      <a16:colId xmlns:a16="http://schemas.microsoft.com/office/drawing/2014/main" val="1126424062"/>
                    </a:ext>
                  </a:extLst>
                </a:gridCol>
                <a:gridCol w="6697094">
                  <a:extLst>
                    <a:ext uri="{9D8B030D-6E8A-4147-A177-3AD203B41FA5}">
                      <a16:colId xmlns:a16="http://schemas.microsoft.com/office/drawing/2014/main" val="331247968"/>
                    </a:ext>
                  </a:extLst>
                </a:gridCol>
              </a:tblGrid>
              <a:tr h="1238248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solidFill>
                            <a:schemeClr val="bg1"/>
                          </a:solidFill>
                          <a:effectLst/>
                        </a:rPr>
                        <a:t>הפסד במכרזים סדורים ללקוחות מהתחום- הפסד </a:t>
                      </a:r>
                      <a:r>
                        <a:rPr lang="he-IL" sz="1800" b="1" u="sng" dirty="0">
                          <a:solidFill>
                            <a:schemeClr val="bg1"/>
                          </a:solidFill>
                          <a:effectLst/>
                        </a:rPr>
                        <a:t>ב-73%</a:t>
                      </a:r>
                      <a:r>
                        <a:rPr lang="he-IL" sz="1400" dirty="0">
                          <a:solidFill>
                            <a:schemeClr val="bg1"/>
                          </a:solidFill>
                          <a:effectLst/>
                        </a:rPr>
                        <a:t> מהמכרזים הסדורים ב-2015-  2016.	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400" dirty="0">
                          <a:solidFill>
                            <a:schemeClr val="bg1"/>
                          </a:solidFill>
                          <a:effectLst/>
                        </a:rPr>
                        <a:t>חוסר היכולת להציג את </a:t>
                      </a:r>
                      <a:r>
                        <a:rPr lang="he-IL" sz="2400" u="sng" dirty="0">
                          <a:solidFill>
                            <a:schemeClr val="bg1"/>
                          </a:solidFill>
                          <a:effectLst/>
                        </a:rPr>
                        <a:t>המבדלים</a:t>
                      </a:r>
                      <a:r>
                        <a:rPr lang="he-IL" sz="2400" dirty="0">
                          <a:solidFill>
                            <a:schemeClr val="bg1"/>
                          </a:solidFill>
                          <a:effectLst/>
                        </a:rPr>
                        <a:t> של המערכת ולהכניסם למפרטים פומביים</a:t>
                      </a:r>
                      <a:r>
                        <a:rPr lang="he-IL" sz="1400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0266504"/>
                  </a:ext>
                </a:extLst>
              </a:tr>
            </a:tbl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459126360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2126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43355"/>
            <a:ext cx="12195458" cy="56944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0"/>
            <a:ext cx="12192000" cy="6401313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477970" y="1700213"/>
            <a:ext cx="11377246" cy="236233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400" kern="0" dirty="0">
              <a:solidFill>
                <a:schemeClr val="tx2"/>
              </a:solidFill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2400" kern="0" dirty="0">
                <a:solidFill>
                  <a:schemeClr val="bg1"/>
                </a:solidFill>
                <a:latin typeface="Calibri"/>
                <a:cs typeface="Arial"/>
              </a:rPr>
              <a:t>חקר המצב הקיים הוא לא רק על רווח והפסד כספי-</a:t>
            </a: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he-IL" sz="2400" kern="0" dirty="0">
              <a:solidFill>
                <a:schemeClr val="bg1"/>
              </a:solidFill>
              <a:latin typeface="Calibri"/>
              <a:cs typeface="Arial"/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he-IL" sz="2400" kern="0" dirty="0">
              <a:solidFill>
                <a:schemeClr val="bg1"/>
              </a:solidFill>
              <a:latin typeface="Calibri"/>
              <a:cs typeface="Arial"/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000" i="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Arial"/>
              </a:rPr>
              <a:t>חקר מצב קיים טכנולוגי על המוצר: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378241587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074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512" y="1940520"/>
            <a:ext cx="6775450" cy="3427896"/>
          </a:xfrm>
          <a:prstGeom prst="rect">
            <a:avLst/>
          </a:prstGeom>
        </p:spPr>
      </p:pic>
      <p:pic>
        <p:nvPicPr>
          <p:cNvPr id="29" name="Picture 6" descr="C:\Users\טל ונציה\Desktop\LDS\פרוייקט נינט\PIC\G-SCAN copy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469083" y="3347464"/>
            <a:ext cx="2148770" cy="15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low"/>
          <p:cNvSpPr/>
          <p:nvPr/>
        </p:nvSpPr>
        <p:spPr>
          <a:xfrm flipH="1">
            <a:off x="8626953" y="3443287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3" name="glow"/>
          <p:cNvSpPr/>
          <p:nvPr/>
        </p:nvSpPr>
        <p:spPr>
          <a:xfrm flipH="1">
            <a:off x="9337368" y="2218006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6" name="glow"/>
          <p:cNvSpPr/>
          <p:nvPr/>
        </p:nvSpPr>
        <p:spPr>
          <a:xfrm flipH="1">
            <a:off x="8953909" y="4015221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7" name="glow"/>
          <p:cNvSpPr/>
          <p:nvPr/>
        </p:nvSpPr>
        <p:spPr>
          <a:xfrm flipH="1">
            <a:off x="8695237" y="2713153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8" name="glow"/>
          <p:cNvSpPr/>
          <p:nvPr/>
        </p:nvSpPr>
        <p:spPr>
          <a:xfrm flipH="1">
            <a:off x="10688667" y="2968922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1" name="glow"/>
          <p:cNvSpPr/>
          <p:nvPr/>
        </p:nvSpPr>
        <p:spPr>
          <a:xfrm flipH="1">
            <a:off x="6306008" y="3307708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glow"/>
          <p:cNvSpPr/>
          <p:nvPr/>
        </p:nvSpPr>
        <p:spPr>
          <a:xfrm flipH="1">
            <a:off x="7120277" y="440233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4" name="glow"/>
          <p:cNvSpPr/>
          <p:nvPr/>
        </p:nvSpPr>
        <p:spPr>
          <a:xfrm flipH="1">
            <a:off x="6262028" y="252522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43" name="glow"/>
          <p:cNvSpPr/>
          <p:nvPr/>
        </p:nvSpPr>
        <p:spPr>
          <a:xfrm flipH="1">
            <a:off x="6262028" y="252522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45" name="glow"/>
          <p:cNvSpPr/>
          <p:nvPr/>
        </p:nvSpPr>
        <p:spPr>
          <a:xfrm flipH="1">
            <a:off x="7120277" y="4398810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49" name="glow"/>
          <p:cNvSpPr/>
          <p:nvPr/>
        </p:nvSpPr>
        <p:spPr>
          <a:xfrm flipH="1">
            <a:off x="8956953" y="4015221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0" name="glow"/>
          <p:cNvSpPr/>
          <p:nvPr/>
        </p:nvSpPr>
        <p:spPr>
          <a:xfrm flipH="1">
            <a:off x="9337368" y="2218006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1" name="glow"/>
          <p:cNvSpPr/>
          <p:nvPr/>
        </p:nvSpPr>
        <p:spPr>
          <a:xfrm flipH="1">
            <a:off x="6307109" y="3307708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2" name="glow"/>
          <p:cNvSpPr/>
          <p:nvPr/>
        </p:nvSpPr>
        <p:spPr>
          <a:xfrm flipH="1">
            <a:off x="8626953" y="3443287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3" name="glow"/>
          <p:cNvSpPr/>
          <p:nvPr/>
        </p:nvSpPr>
        <p:spPr>
          <a:xfrm flipH="1">
            <a:off x="8695237" y="2713153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4" name="glow"/>
          <p:cNvSpPr/>
          <p:nvPr/>
        </p:nvSpPr>
        <p:spPr>
          <a:xfrm flipH="1">
            <a:off x="10688667" y="2968922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56" name="Rectangle 55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cxnSp>
        <p:nvCxnSpPr>
          <p:cNvPr id="60" name="Straight Connector 59"/>
          <p:cNvCxnSpPr/>
          <p:nvPr/>
        </p:nvCxnSpPr>
        <p:spPr bwMode="auto">
          <a:xfrm rot="16200000">
            <a:off x="1848040" y="866464"/>
            <a:ext cx="0" cy="3696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rot="16200000">
            <a:off x="1848040" y="3405949"/>
            <a:ext cx="0" cy="3696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4491517" y="4208756"/>
            <a:ext cx="522085" cy="523025"/>
            <a:chOff x="4486275" y="4840731"/>
            <a:chExt cx="522085" cy="523025"/>
          </a:xfrm>
        </p:grpSpPr>
        <p:sp>
          <p:nvSpPr>
            <p:cNvPr id="72" name="glow"/>
            <p:cNvSpPr/>
            <p:nvPr/>
          </p:nvSpPr>
          <p:spPr>
            <a:xfrm flipH="1">
              <a:off x="4678564" y="5033960"/>
              <a:ext cx="136568" cy="136568"/>
            </a:xfrm>
            <a:prstGeom prst="ellipse">
              <a:avLst/>
            </a:prstGeom>
            <a:solidFill>
              <a:srgbClr val="BF2026"/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626169" y="4981565"/>
              <a:ext cx="241359" cy="241359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4536792" y="4892188"/>
              <a:ext cx="420112" cy="420112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 bwMode="auto">
            <a:xfrm>
              <a:off x="4486275" y="5102244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4905447" y="5102244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 rot="5400000">
              <a:off x="4695897" y="4892188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 rot="5400000">
              <a:off x="4695897" y="5312300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295668" y="2884248"/>
            <a:ext cx="3959398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Pct val="75000"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</a:rPr>
              <a:t>Locally.</a:t>
            </a:r>
          </a:p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Pct val="75000"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</a:rPr>
              <a:t>Externally.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533400" y="279400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EXTENDABLE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490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12969 -7.40741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69 -7.40741E-7 L -0.12969 0.2738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19948 -1.85185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-0.13347 -1.11111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47 -1.11111E-6 L -0.13347 0.15949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6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53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5393 L -0.32448 0.05393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48 0.05393 L -0.32409 0.13981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2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0.38242 0.00023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242 0.00023 L -0.38216 0.317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58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44444E-6 L -0.32904 -0.00463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5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904 -0.00463 L -0.32904 0.24699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91 0.3048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30487 L -0.49271 0.2092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96" y="-479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023 L -0.35039 0.05694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6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3" grpId="0" animBg="1"/>
      <p:bldP spid="33" grpId="1" animBg="1"/>
      <p:bldP spid="36" grpId="0" animBg="1"/>
      <p:bldP spid="37" grpId="0" animBg="1"/>
      <p:bldP spid="37" grpId="1" animBg="1"/>
      <p:bldP spid="38" grpId="0" animBg="1"/>
      <p:bldP spid="38" grpId="1" animBg="1"/>
      <p:bldP spid="21" grpId="0" animBg="1"/>
      <p:bldP spid="21" grpId="1" animBg="1"/>
      <p:bldP spid="31" grpId="0" animBg="1"/>
      <p:bldP spid="34" grpId="0" animBg="1"/>
      <p:bldP spid="3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>
                <a:solidFill>
                  <a:schemeClr val="tx2"/>
                </a:solidFill>
              </a:rPr>
              <a:t>חקר המצב הקיים מבחינה טכנולוגית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2"/>
                </a:solidFill>
              </a:rPr>
              <a:t>Excitation at 532nm known to have strong Raman signal alongside unwanted fluorescence background. </a:t>
            </a:r>
          </a:p>
          <a:p>
            <a:r>
              <a:rPr lang="en-US" sz="1800" dirty="0">
                <a:solidFill>
                  <a:schemeClr val="tx2"/>
                </a:solidFill>
              </a:rPr>
              <a:t>Strong Raman signal results to improved Analysis speed and Accuracy.</a:t>
            </a:r>
          </a:p>
          <a:p>
            <a:r>
              <a:rPr lang="en-US" sz="1800" dirty="0">
                <a:solidFill>
                  <a:schemeClr val="tx2"/>
                </a:solidFill>
              </a:rPr>
              <a:t>For portable applications </a:t>
            </a:r>
            <a:r>
              <a:rPr lang="en-US" sz="1800" b="1" dirty="0">
                <a:solidFill>
                  <a:srgbClr val="00B050"/>
                </a:solidFill>
              </a:rPr>
              <a:t>Green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2"/>
                </a:solidFill>
              </a:rPr>
              <a:t>laser Raman excitation is with the most benefits assuming efficient fluorescence compensating (noise reduction).</a:t>
            </a:r>
          </a:p>
          <a:p>
            <a:endParaRPr lang="en-US" sz="1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0" y="3424907"/>
            <a:ext cx="3967900" cy="2572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06" y="3261530"/>
            <a:ext cx="5730366" cy="2898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91166" y="6449071"/>
            <a:ext cx="3548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4"/>
              </a:rPr>
              <a:t>http://www.spectroscopyonline.com/recent-developments-handheld-raman-instrumentation-industry-pharma-police-and-homeland-security-532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9016856">
            <a:off x="4922351" y="2724201"/>
            <a:ext cx="6615515" cy="169497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9600" b="0" dirty="0">
                <a:solidFill>
                  <a:schemeClr val="tx1"/>
                </a:solidFill>
                <a:latin typeface="Calibri"/>
                <a:cs typeface="Arial"/>
              </a:rPr>
              <a:t>חדירות טובה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19016856">
            <a:off x="-1863060" y="3309158"/>
            <a:ext cx="9782015" cy="169497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9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cs typeface="Arial"/>
              </a:rPr>
              <a:t>יכולת להבדיל בין חומרים דומים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297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43355"/>
            <a:ext cx="12195458" cy="56944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1846389"/>
            <a:ext cx="12192000" cy="3382107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477970" y="3012335"/>
            <a:ext cx="11377246" cy="105021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400" kern="0" dirty="0">
              <a:solidFill>
                <a:schemeClr val="tx2"/>
              </a:solidFill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000" i="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Arial"/>
              </a:rPr>
              <a:t>הפתרון- איך לעזור למוצר להימכר?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085556081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191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6" y="890952"/>
            <a:ext cx="12192000" cy="47244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0264" y="1783197"/>
            <a:ext cx="7299736" cy="17301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algn="ctr"/>
            <a:r>
              <a:rPr lang="en-US" b="0" dirty="0">
                <a:solidFill>
                  <a:schemeClr val="tx2"/>
                </a:solidFill>
              </a:rPr>
              <a:t>Think </a:t>
            </a:r>
            <a:r>
              <a:rPr lang="en-US" sz="4800" u="sng" dirty="0">
                <a:solidFill>
                  <a:schemeClr val="tx2"/>
                </a:solidFill>
              </a:rPr>
              <a:t>System</a:t>
            </a:r>
            <a:endParaRPr lang="en-US" u="sng" dirty="0">
              <a:solidFill>
                <a:schemeClr val="tx2"/>
              </a:solidFill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4109" y="158607"/>
            <a:ext cx="1557570" cy="2092224"/>
            <a:chOff x="434109" y="158607"/>
            <a:chExt cx="887761" cy="111901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109" y="158607"/>
              <a:ext cx="887761" cy="1119013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482696" y="828983"/>
              <a:ext cx="616711" cy="370078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j-ea"/>
                  <a:cs typeface="Arial" panose="020B0604020202020204" pitchFamily="34" charset="0"/>
                </a:rPr>
                <a:t>SMS</a:t>
              </a: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4122644" y="3467217"/>
            <a:ext cx="8260232" cy="17301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algn="ctr"/>
            <a:r>
              <a:rPr lang="en-US" b="0" dirty="0">
                <a:solidFill>
                  <a:schemeClr val="tx2"/>
                </a:solidFill>
              </a:rPr>
              <a:t>sell </a:t>
            </a:r>
            <a:r>
              <a:rPr lang="en-US" sz="4800" u="sng" dirty="0">
                <a:solidFill>
                  <a:schemeClr val="tx2"/>
                </a:solidFill>
              </a:rPr>
              <a:t>product</a:t>
            </a:r>
            <a:endParaRPr lang="en-US" u="sng" dirty="0">
              <a:solidFill>
                <a:schemeClr val="tx2"/>
              </a:solidFill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536" y="1213533"/>
            <a:ext cx="3433074" cy="1931104"/>
          </a:xfrm>
          <a:prstGeom prst="rect">
            <a:avLst/>
          </a:prstGeom>
        </p:spPr>
      </p:pic>
      <p:pic>
        <p:nvPicPr>
          <p:cNvPr id="10" name="Picture 9" descr="C:\Users\Dell\AppData\Local\Microsoft\Windows\INetCacheContent.Word\ASH0043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8160" y="2743199"/>
            <a:ext cx="4527744" cy="2955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815416974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52362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914400"/>
            <a:ext cx="12192000" cy="47244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34386" y="2171480"/>
            <a:ext cx="8260232" cy="34146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r" rtl="1"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algn="ctr" rtl="1"/>
            <a:r>
              <a:rPr lang="he-IL" dirty="0">
                <a:solidFill>
                  <a:schemeClr val="tx2"/>
                </a:solidFill>
              </a:rPr>
              <a:t>פיתוח אב טיפוס (</a:t>
            </a:r>
            <a:r>
              <a:rPr lang="en-US" dirty="0">
                <a:solidFill>
                  <a:schemeClr val="tx2"/>
                </a:solidFill>
              </a:rPr>
              <a:t>prove of concept</a:t>
            </a:r>
            <a:r>
              <a:rPr lang="he-IL" dirty="0">
                <a:solidFill>
                  <a:schemeClr val="tx2"/>
                </a:solidFill>
              </a:rPr>
              <a:t>) של מערכת המתריעה על היווצרות איומים במרחב בעזרת דגימת חומרים אקראיים.</a:t>
            </a:r>
            <a:endParaRPr lang="en-US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4109" y="158607"/>
            <a:ext cx="887761" cy="1119013"/>
            <a:chOff x="434109" y="158607"/>
            <a:chExt cx="887761" cy="111901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109" y="158607"/>
              <a:ext cx="887761" cy="1119013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522786" y="813308"/>
              <a:ext cx="616711" cy="370078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j-ea"/>
                  <a:cs typeface="Arial" panose="020B0604020202020204" pitchFamily="34" charset="0"/>
                </a:rPr>
                <a:t>SMS</a:t>
              </a: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2292328" y="1019175"/>
            <a:ext cx="8260232" cy="245082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r" rtl="1">
              <a:lnSpc>
                <a:spcPts val="2267"/>
              </a:lnSpc>
            </a:pPr>
            <a:endParaRPr lang="en-US" sz="5400" u="sng" kern="0" dirty="0">
              <a:solidFill>
                <a:schemeClr val="tx2"/>
              </a:solidFill>
            </a:endParaRPr>
          </a:p>
          <a:p>
            <a:pPr algn="ctr" rtl="1"/>
            <a:r>
              <a:rPr lang="he-IL" sz="4800" u="sng" dirty="0">
                <a:solidFill>
                  <a:schemeClr val="tx2"/>
                </a:solidFill>
              </a:rPr>
              <a:t>מטרת הפרויקט</a:t>
            </a:r>
            <a:endParaRPr lang="en-US" sz="4800" u="sng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2800" i="0" u="sng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41094484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64772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914400"/>
            <a:ext cx="12192000" cy="47244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4528" y="1186180"/>
            <a:ext cx="11548872" cy="119653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R="0" lvl="0" algn="ct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he-IL" sz="400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ניהול הפרויקט בשיטת </a:t>
            </a:r>
            <a:r>
              <a:rPr lang="en-US" sz="4000" u="sng" kern="0" dirty="0">
                <a:solidFill>
                  <a:srgbClr val="000000"/>
                </a:solidFill>
                <a:latin typeface="Calibri"/>
                <a:cs typeface="Arial"/>
              </a:rPr>
              <a:t>Agile Scrum </a:t>
            </a:r>
            <a:endParaRPr kumimoji="0" lang="he-IL" sz="400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4109" y="158607"/>
            <a:ext cx="887761" cy="1119013"/>
            <a:chOff x="434109" y="158607"/>
            <a:chExt cx="887761" cy="111901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109" y="158607"/>
              <a:ext cx="887761" cy="1119013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522786" y="813308"/>
              <a:ext cx="616711" cy="370078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j-ea"/>
                  <a:cs typeface="Arial" panose="020B0604020202020204" pitchFamily="34" charset="0"/>
                </a:rPr>
                <a:t>SMS</a:t>
              </a:r>
            </a:p>
          </p:txBody>
        </p: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70678723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320744" y="3061872"/>
            <a:ext cx="11548872" cy="119653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R="0" lvl="0" algn="ct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he-IL" sz="400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889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00253" y="-92591"/>
            <a:ext cx="11548872" cy="111696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R="0" lvl="0" algn="ct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he-IL" sz="4000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פירוט הספרינטים- תכנון מול ביצוע: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3200" i="0" u="sng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0"/>
            <a:ext cx="887761" cy="1119013"/>
            <a:chOff x="434109" y="158607"/>
            <a:chExt cx="887761" cy="11190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109" y="158607"/>
              <a:ext cx="887761" cy="1119013"/>
            </a:xfrm>
            <a:prstGeom prst="rect">
              <a:avLst/>
            </a:prstGeom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522786" y="813308"/>
              <a:ext cx="616711" cy="370078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j-ea"/>
                  <a:cs typeface="Arial" panose="020B0604020202020204" pitchFamily="34" charset="0"/>
                </a:rPr>
                <a:t>SMS</a:t>
              </a:r>
            </a:p>
          </p:txBody>
        </p:sp>
      </p:grpSp>
      <p:pic>
        <p:nvPicPr>
          <p:cNvPr id="6" name="Picture 2" descr="תוצאת תמונה עבור ‪sprint icon‬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565" y="90970"/>
            <a:ext cx="926695" cy="7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33667"/>
              </p:ext>
            </p:extLst>
          </p:nvPr>
        </p:nvGraphicFramePr>
        <p:xfrm>
          <a:off x="803270" y="993265"/>
          <a:ext cx="10605304" cy="5311042"/>
        </p:xfrm>
        <a:graphic>
          <a:graphicData uri="http://schemas.openxmlformats.org/drawingml/2006/table">
            <a:tbl>
              <a:tblPr rtl="1" firstRow="1" bandRow="1">
                <a:tableStyleId>{D7AC3CCA-C797-4891-BE02-D94E43425B78}</a:tableStyleId>
              </a:tblPr>
              <a:tblGrid>
                <a:gridCol w="2651326">
                  <a:extLst>
                    <a:ext uri="{9D8B030D-6E8A-4147-A177-3AD203B41FA5}">
                      <a16:colId xmlns:a16="http://schemas.microsoft.com/office/drawing/2014/main" val="309167598"/>
                    </a:ext>
                  </a:extLst>
                </a:gridCol>
                <a:gridCol w="2651326">
                  <a:extLst>
                    <a:ext uri="{9D8B030D-6E8A-4147-A177-3AD203B41FA5}">
                      <a16:colId xmlns:a16="http://schemas.microsoft.com/office/drawing/2014/main" val="2486484014"/>
                    </a:ext>
                  </a:extLst>
                </a:gridCol>
                <a:gridCol w="2651326">
                  <a:extLst>
                    <a:ext uri="{9D8B030D-6E8A-4147-A177-3AD203B41FA5}">
                      <a16:colId xmlns:a16="http://schemas.microsoft.com/office/drawing/2014/main" val="2045427664"/>
                    </a:ext>
                  </a:extLst>
                </a:gridCol>
                <a:gridCol w="2651326">
                  <a:extLst>
                    <a:ext uri="{9D8B030D-6E8A-4147-A177-3AD203B41FA5}">
                      <a16:colId xmlns:a16="http://schemas.microsoft.com/office/drawing/2014/main" val="2025404962"/>
                    </a:ext>
                  </a:extLst>
                </a:gridCol>
              </a:tblGrid>
              <a:tr h="1562002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b="1" u="sng" dirty="0">
                          <a:effectLst/>
                        </a:rPr>
                        <a:t>ספרינט                    #1:</a:t>
                      </a:r>
                      <a:br>
                        <a:rPr lang="he-IL" sz="1800" b="1" u="sng" dirty="0">
                          <a:effectLst/>
                        </a:rPr>
                      </a:br>
                      <a:r>
                        <a:rPr lang="en-US" sz="1800" b="1" dirty="0">
                          <a:effectLst/>
                        </a:rPr>
                        <a:t>MVP</a:t>
                      </a:r>
                      <a:r>
                        <a:rPr lang="he-IL" sz="1800" b="1" dirty="0">
                          <a:effectLst/>
                        </a:rPr>
                        <a:t> – אבטיפוס ללא פונקציונאליות 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b="1" dirty="0">
                          <a:effectLst/>
                        </a:rPr>
                        <a:t>הקמת סביבת העבודה מאובטחת (</a:t>
                      </a:r>
                      <a:r>
                        <a:rPr lang="en-US" sz="1800" b="1" dirty="0">
                          <a:effectLst/>
                        </a:rPr>
                        <a:t>VCS</a:t>
                      </a:r>
                      <a:r>
                        <a:rPr lang="he-IL" sz="1800" b="1" dirty="0">
                          <a:effectLst/>
                        </a:rPr>
                        <a:t> וכו')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b="1" dirty="0">
                          <a:solidFill>
                            <a:schemeClr val="tx2"/>
                          </a:solidFill>
                          <a:effectLst/>
                        </a:rPr>
                        <a:t>הצגת הפרויקט למנחה</a:t>
                      </a:r>
                      <a:endParaRPr lang="en-US" sz="16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b="1" dirty="0">
                          <a:solidFill>
                            <a:schemeClr val="tx2"/>
                          </a:solidFill>
                          <a:effectLst/>
                        </a:rPr>
                        <a:t>פגישת הכרות עם הלקוח </a:t>
                      </a:r>
                      <a:endParaRPr lang="en-US" sz="16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/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856629"/>
                  </a:ext>
                </a:extLst>
              </a:tr>
              <a:tr h="1562002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b="1" u="sng" dirty="0">
                          <a:effectLst/>
                        </a:rPr>
                        <a:t>ספרינט                  #5:</a:t>
                      </a:r>
                      <a:br>
                        <a:rPr lang="he-IL" sz="1800" b="1" dirty="0">
                          <a:effectLst/>
                        </a:rPr>
                      </a:br>
                      <a:r>
                        <a:rPr lang="he-IL" sz="1800" b="1" dirty="0">
                          <a:effectLst/>
                        </a:rPr>
                        <a:t>תכנון אלגוריתם דינאמי המתריע על זיהוי </a:t>
                      </a:r>
                    </a:p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b="1" dirty="0">
                          <a:effectLst/>
                        </a:rPr>
                        <a:t>שני חומרים מצומדים.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b="1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ספרינט                   #4:</a:t>
                      </a:r>
                      <a:br>
                        <a:rPr lang="he-I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he-IL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פיצ'ר 1 – הצגת המידע המאוכסן במסד הנתונים ע"ג מפה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800" b="1" u="sng" dirty="0">
                          <a:effectLst/>
                        </a:rPr>
                        <a:t>ספרינט                    #3:</a:t>
                      </a:r>
                      <a:br>
                        <a:rPr lang="he-IL" sz="1800" b="1" dirty="0">
                          <a:effectLst/>
                        </a:rPr>
                      </a:br>
                      <a:r>
                        <a:rPr lang="he-IL" sz="1800" b="1" dirty="0">
                          <a:effectLst/>
                        </a:rPr>
                        <a:t>הקמת תשתית תקשורת אלחוטית בין האקדח לשרת השטח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b="1" u="sng" dirty="0">
                          <a:effectLst/>
                        </a:rPr>
                        <a:t>ספרינט                    #2:</a:t>
                      </a:r>
                      <a:br>
                        <a:rPr lang="he-IL" sz="1800" b="1" dirty="0">
                          <a:effectLst/>
                        </a:rPr>
                      </a:br>
                      <a:r>
                        <a:rPr lang="he-IL" sz="1800" b="1" dirty="0">
                          <a:effectLst/>
                        </a:rPr>
                        <a:t>הקמת  צד שרת, מסד נתונים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/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853797"/>
                  </a:ext>
                </a:extLst>
              </a:tr>
              <a:tr h="1562002"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b="1" u="sng" dirty="0">
                          <a:effectLst/>
                        </a:rPr>
                        <a:t>ספרינט                 #9:</a:t>
                      </a:r>
                      <a:br>
                        <a:rPr lang="he-IL" sz="1800" b="1" dirty="0">
                          <a:effectLst/>
                        </a:rPr>
                      </a:br>
                      <a:r>
                        <a:rPr lang="he-IL" sz="1800" b="1" dirty="0">
                          <a:effectLst/>
                        </a:rPr>
                        <a:t>פיצ'ר 4 – מימוש האלגוריתם מספרינט #8 והוספתו למערכת.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b="1" u="sng" dirty="0">
                          <a:effectLst/>
                        </a:rPr>
                        <a:t>ספרינט                 #8:</a:t>
                      </a:r>
                      <a:br>
                        <a:rPr lang="he-IL" sz="1800" b="1" dirty="0">
                          <a:effectLst/>
                        </a:rPr>
                      </a:br>
                      <a:r>
                        <a:rPr lang="he-IL" sz="1800" b="1" dirty="0">
                          <a:effectLst/>
                        </a:rPr>
                        <a:t>מחקר ותכנון אלגוריתם למעקב ומציאת </a:t>
                      </a:r>
                    </a:p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800" b="1" dirty="0">
                          <a:effectLst/>
                        </a:rPr>
                        <a:t>מקורו של חומר מסוכן.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b="1" u="sng" dirty="0">
                          <a:effectLst/>
                        </a:rPr>
                        <a:t>ספרינט                  #7:</a:t>
                      </a:r>
                      <a:br>
                        <a:rPr lang="he-IL" sz="1800" b="1" dirty="0">
                          <a:effectLst/>
                        </a:rPr>
                      </a:br>
                      <a:r>
                        <a:rPr lang="he-IL" sz="1800" b="1" dirty="0">
                          <a:effectLst/>
                        </a:rPr>
                        <a:t>פיצ'ר 3  - שילוב מערכת משיבי מיקום והוספת חתימת מיקום אוטומטית לחומר שזוהה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b="1" u="sng" dirty="0">
                          <a:effectLst/>
                        </a:rPr>
                        <a:t>ספרינט                  #6:</a:t>
                      </a:r>
                      <a:br>
                        <a:rPr lang="he-IL" sz="1800" b="1" u="sng" dirty="0">
                          <a:effectLst/>
                        </a:rPr>
                      </a:br>
                      <a:r>
                        <a:rPr lang="he-IL" sz="1800" b="1" dirty="0">
                          <a:effectLst/>
                        </a:rPr>
                        <a:t>פיצ'ר 2 – ממימוש האלגוריתם מספרינט #5 ושילובו במערכת.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r" rtl="1"/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38147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22" y="2039166"/>
            <a:ext cx="766661" cy="4761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878" y="2027257"/>
            <a:ext cx="766661" cy="476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43" y="2039166"/>
            <a:ext cx="766661" cy="4761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187" y="2039165"/>
            <a:ext cx="766661" cy="4761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05" y="3706036"/>
            <a:ext cx="766661" cy="4761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709" y="3706035"/>
            <a:ext cx="766661" cy="47613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6111478" y="2568175"/>
            <a:ext cx="2650331" cy="1660922"/>
          </a:xfrm>
          <a:prstGeom prst="rect">
            <a:avLst/>
          </a:prstGeom>
          <a:noFill/>
          <a:ln w="38100">
            <a:solidFill>
              <a:srgbClr val="EB220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4294008899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2170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55077"/>
            <a:ext cx="12195458" cy="56827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1055077"/>
            <a:ext cx="12192000" cy="5324272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42139" y="934915"/>
            <a:ext cx="5527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הנדסת ניהול- </a:t>
            </a:r>
            <a:r>
              <a: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הובלת תהליכים בארגון תוך ניהול צוות הנדסי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77970" y="300421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3000" dirty="0">
                <a:solidFill>
                  <a:srgbClr val="808080">
                    <a:lumMod val="50000"/>
                  </a:srgbClr>
                </a:solidFill>
                <a:latin typeface="Calibri"/>
                <a:cs typeface="Arial"/>
              </a:rPr>
              <a:t>נושא הפרויקט - יזמות הנדסית</a:t>
            </a:r>
            <a:endParaRPr kumimoji="0" lang="en-US" sz="3000" i="0" u="none" strike="noStrike" kern="120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2" name="Isosceles Triangle 1"/>
          <p:cNvSpPr/>
          <p:nvPr/>
        </p:nvSpPr>
        <p:spPr bwMode="auto">
          <a:xfrm>
            <a:off x="4155831" y="1504239"/>
            <a:ext cx="3780692" cy="4087670"/>
          </a:xfrm>
          <a:prstGeom prst="triangl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36523" y="5202587"/>
            <a:ext cx="3739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הנדסת תעשייה-</a:t>
            </a:r>
            <a:r>
              <a:rPr lang="he-IL" sz="1600" dirty="0">
                <a:solidFill>
                  <a:srgbClr val="FFFFFF"/>
                </a:solidFill>
                <a:latin typeface="Calibri"/>
                <a:cs typeface="Arial"/>
              </a:rPr>
              <a:t> חקר ארגונים תוך שימוש בכלים הנדסיים</a:t>
            </a: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754" y="5268743"/>
            <a:ext cx="3934324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אפיון מערכות מידע מתקדמת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8207" y="3118566"/>
            <a:ext cx="29249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הזדמנות </a:t>
            </a:r>
          </a:p>
          <a:p>
            <a:pPr marR="0" lvl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פונקציה של:</a:t>
            </a:r>
          </a:p>
          <a:p>
            <a:pPr marL="457200" marR="0" lvl="0" indent="-45720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lang="he-IL" dirty="0">
                <a:solidFill>
                  <a:srgbClr val="FFFFFF"/>
                </a:solidFill>
                <a:latin typeface="Calibri"/>
                <a:cs typeface="Arial"/>
              </a:rPr>
              <a:t>יכולות</a:t>
            </a:r>
          </a:p>
          <a:p>
            <a:pPr marL="457200" marR="0" lvl="0" indent="-45720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he-IL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צרכים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859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" grpId="0" animBg="1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0253" y="-92591"/>
            <a:ext cx="11548872" cy="111696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R="0" lvl="0" algn="ct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he-IL" sz="4000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פירוט הספרינטים- תכנון מול ביצוע: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3200" i="0" u="sng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4109" y="158607"/>
            <a:ext cx="887761" cy="1119013"/>
            <a:chOff x="434109" y="158607"/>
            <a:chExt cx="887761" cy="111901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109" y="158607"/>
              <a:ext cx="887761" cy="1119013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522786" y="813308"/>
              <a:ext cx="616711" cy="370078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j-ea"/>
                  <a:cs typeface="Arial" panose="020B0604020202020204" pitchFamily="34" charset="0"/>
                </a:rPr>
                <a:t>SMS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34227"/>
              </p:ext>
            </p:extLst>
          </p:nvPr>
        </p:nvGraphicFramePr>
        <p:xfrm>
          <a:off x="963929" y="1528819"/>
          <a:ext cx="10264139" cy="2697082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517116">
                  <a:extLst>
                    <a:ext uri="{9D8B030D-6E8A-4147-A177-3AD203B41FA5}">
                      <a16:colId xmlns:a16="http://schemas.microsoft.com/office/drawing/2014/main" val="354381052"/>
                    </a:ext>
                  </a:extLst>
                </a:gridCol>
                <a:gridCol w="3059483">
                  <a:extLst>
                    <a:ext uri="{9D8B030D-6E8A-4147-A177-3AD203B41FA5}">
                      <a16:colId xmlns:a16="http://schemas.microsoft.com/office/drawing/2014/main" val="1242492532"/>
                    </a:ext>
                  </a:extLst>
                </a:gridCol>
                <a:gridCol w="4799445">
                  <a:extLst>
                    <a:ext uri="{9D8B030D-6E8A-4147-A177-3AD203B41FA5}">
                      <a16:colId xmlns:a16="http://schemas.microsoft.com/office/drawing/2014/main" val="1446561027"/>
                    </a:ext>
                  </a:extLst>
                </a:gridCol>
                <a:gridCol w="888095">
                  <a:extLst>
                    <a:ext uri="{9D8B030D-6E8A-4147-A177-3AD203B41FA5}">
                      <a16:colId xmlns:a16="http://schemas.microsoft.com/office/drawing/2014/main" val="1004163550"/>
                    </a:ext>
                  </a:extLst>
                </a:gridCol>
              </a:tblGrid>
              <a:tr h="96275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תאריך תחילה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שם הספרינט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פעולות שבוצעו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אחוז ביצוע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4357116"/>
                  </a:ext>
                </a:extLst>
              </a:tr>
              <a:tr h="1070436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</a:rPr>
                        <a:t>13.09.16</a:t>
                      </a:r>
                      <a:endParaRPr lang="en-US" sz="14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dirty="0">
                          <a:solidFill>
                            <a:schemeClr val="tx2"/>
                          </a:solidFill>
                          <a:effectLst/>
                        </a:rPr>
                        <a:t>פגישת הכרות עם הלקוח 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2000" dirty="0">
                          <a:solidFill>
                            <a:schemeClr val="tx2"/>
                          </a:solidFill>
                          <a:effectLst/>
                        </a:rPr>
                        <a:t>פגישה עם המנחה הארגוני, מר עדי קופר.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2000" dirty="0">
                          <a:solidFill>
                            <a:schemeClr val="tx2"/>
                          </a:solidFill>
                          <a:effectLst/>
                        </a:rPr>
                        <a:t>למידת העקרונות הטכנולוגים של הארגון.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</a:endParaRPr>
                    </a:p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2000" dirty="0">
                          <a:solidFill>
                            <a:schemeClr val="tx2"/>
                          </a:solidFill>
                          <a:effectLst/>
                        </a:rPr>
                        <a:t>סקירת שוק ואישור תכוניות מול האגון.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>
                          <a:solidFill>
                            <a:schemeClr val="tx2"/>
                          </a:solidFill>
                          <a:effectLst/>
                        </a:rPr>
                        <a:t>100%</a:t>
                      </a:r>
                      <a:endParaRPr lang="en-US" sz="180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3921723"/>
                  </a:ext>
                </a:extLst>
              </a:tr>
              <a:tr h="663896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</a:rPr>
                        <a:t>27.11.16</a:t>
                      </a:r>
                      <a:endParaRPr lang="en-US" sz="14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dirty="0">
                          <a:solidFill>
                            <a:schemeClr val="tx2"/>
                          </a:solidFill>
                          <a:effectLst/>
                        </a:rPr>
                        <a:t>הצגת הפרויקט למנחה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2000" dirty="0">
                          <a:solidFill>
                            <a:schemeClr val="tx2"/>
                          </a:solidFill>
                          <a:effectLst/>
                        </a:rPr>
                        <a:t>אישור תכניות ומילוי הטפסים הרלוונטיים.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dirty="0">
                          <a:solidFill>
                            <a:schemeClr val="tx2"/>
                          </a:solidFill>
                          <a:effectLst/>
                        </a:rPr>
                        <a:t>100%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06050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86" y="2640445"/>
            <a:ext cx="1449134" cy="899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6" y="3448165"/>
            <a:ext cx="1449134" cy="899989"/>
          </a:xfrm>
          <a:prstGeom prst="rect">
            <a:avLst/>
          </a:prstGeom>
        </p:spPr>
      </p:pic>
      <p:pic>
        <p:nvPicPr>
          <p:cNvPr id="2050" name="Picture 2" descr="תוצאת תמונה עבור ‪sprint icon‬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018" y="126339"/>
            <a:ext cx="1398100" cy="112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0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7150" y="914400"/>
            <a:ext cx="12192000" cy="59436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0253" y="-92591"/>
            <a:ext cx="11548872" cy="111696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R="0" lvl="0" algn="ct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he-IL" sz="4000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פירוט הספרינטים- תכנון מול ביצוע: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3200" i="0" u="sng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4109" y="158607"/>
            <a:ext cx="887761" cy="1119013"/>
            <a:chOff x="434109" y="158607"/>
            <a:chExt cx="887761" cy="111901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109" y="158607"/>
              <a:ext cx="887761" cy="1119013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522786" y="813308"/>
              <a:ext cx="616711" cy="370078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j-ea"/>
                  <a:cs typeface="Arial" panose="020B0604020202020204" pitchFamily="34" charset="0"/>
                </a:rPr>
                <a:t>SMS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425836"/>
              </p:ext>
            </p:extLst>
          </p:nvPr>
        </p:nvGraphicFramePr>
        <p:xfrm>
          <a:off x="963929" y="1474471"/>
          <a:ext cx="10264139" cy="914400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517116">
                  <a:extLst>
                    <a:ext uri="{9D8B030D-6E8A-4147-A177-3AD203B41FA5}">
                      <a16:colId xmlns:a16="http://schemas.microsoft.com/office/drawing/2014/main" val="354381052"/>
                    </a:ext>
                  </a:extLst>
                </a:gridCol>
                <a:gridCol w="3059483">
                  <a:extLst>
                    <a:ext uri="{9D8B030D-6E8A-4147-A177-3AD203B41FA5}">
                      <a16:colId xmlns:a16="http://schemas.microsoft.com/office/drawing/2014/main" val="1242492532"/>
                    </a:ext>
                  </a:extLst>
                </a:gridCol>
                <a:gridCol w="4799445">
                  <a:extLst>
                    <a:ext uri="{9D8B030D-6E8A-4147-A177-3AD203B41FA5}">
                      <a16:colId xmlns:a16="http://schemas.microsoft.com/office/drawing/2014/main" val="1446561027"/>
                    </a:ext>
                  </a:extLst>
                </a:gridCol>
                <a:gridCol w="888095">
                  <a:extLst>
                    <a:ext uri="{9D8B030D-6E8A-4147-A177-3AD203B41FA5}">
                      <a16:colId xmlns:a16="http://schemas.microsoft.com/office/drawing/2014/main" val="1004163550"/>
                    </a:ext>
                  </a:extLst>
                </a:gridCol>
              </a:tblGrid>
              <a:tr h="811677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תאריך תחילה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שם הספרינט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פעולות שבוצעו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אחוז ביצוע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435711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999426"/>
              </p:ext>
            </p:extLst>
          </p:nvPr>
        </p:nvGraphicFramePr>
        <p:xfrm>
          <a:off x="1089661" y="2484755"/>
          <a:ext cx="10264139" cy="2449229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517116">
                  <a:extLst>
                    <a:ext uri="{9D8B030D-6E8A-4147-A177-3AD203B41FA5}">
                      <a16:colId xmlns:a16="http://schemas.microsoft.com/office/drawing/2014/main" val="2881540526"/>
                    </a:ext>
                  </a:extLst>
                </a:gridCol>
                <a:gridCol w="3059483">
                  <a:extLst>
                    <a:ext uri="{9D8B030D-6E8A-4147-A177-3AD203B41FA5}">
                      <a16:colId xmlns:a16="http://schemas.microsoft.com/office/drawing/2014/main" val="1368369015"/>
                    </a:ext>
                  </a:extLst>
                </a:gridCol>
                <a:gridCol w="4799445">
                  <a:extLst>
                    <a:ext uri="{9D8B030D-6E8A-4147-A177-3AD203B41FA5}">
                      <a16:colId xmlns:a16="http://schemas.microsoft.com/office/drawing/2014/main" val="3241200434"/>
                    </a:ext>
                  </a:extLst>
                </a:gridCol>
                <a:gridCol w="888095">
                  <a:extLst>
                    <a:ext uri="{9D8B030D-6E8A-4147-A177-3AD203B41FA5}">
                      <a16:colId xmlns:a16="http://schemas.microsoft.com/office/drawing/2014/main" val="3700125331"/>
                    </a:ext>
                  </a:extLst>
                </a:gridCol>
              </a:tblGrid>
              <a:tr h="120863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b="1" dirty="0">
                          <a:effectLst/>
                        </a:rPr>
                        <a:t>8.12.16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הקמת סביבת העבודה מאובטחת (</a:t>
                      </a:r>
                      <a:r>
                        <a:rPr lang="en-US" sz="1600" dirty="0">
                          <a:effectLst/>
                        </a:rPr>
                        <a:t>VCS</a:t>
                      </a:r>
                      <a:r>
                        <a:rPr lang="he-IL" sz="1600" dirty="0">
                          <a:effectLst/>
                        </a:rPr>
                        <a:t> וכו')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1600">
                          <a:effectLst/>
                        </a:rPr>
                        <a:t>פתיחת חשבון בשרת </a:t>
                      </a:r>
                      <a:r>
                        <a:rPr lang="en-US" sz="1600">
                          <a:effectLst/>
                        </a:rPr>
                        <a:t>GitHub</a:t>
                      </a:r>
                      <a:r>
                        <a:rPr lang="he-IL" sz="1600">
                          <a:effectLst/>
                        </a:rPr>
                        <a:t>.</a:t>
                      </a:r>
                      <a:endParaRPr lang="en-US" sz="1400">
                        <a:effectLst/>
                      </a:endParaRPr>
                    </a:p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1600">
                          <a:effectLst/>
                        </a:rPr>
                        <a:t>הצגת מצגת קונספט לגורמים חוץ ארגוניים: קנדה, צרפת, אסטוניה, לטביה ופולין.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>
                          <a:effectLst/>
                        </a:rPr>
                        <a:t>100%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2223956"/>
                  </a:ext>
                </a:extLst>
              </a:tr>
              <a:tr h="1240599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11.12.16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u="sng" dirty="0">
                          <a:effectLst/>
                        </a:rPr>
                        <a:t>ספרינט #1:</a:t>
                      </a:r>
                      <a:br>
                        <a:rPr lang="he-IL" sz="1600" u="sng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MVP</a:t>
                      </a:r>
                      <a:r>
                        <a:rPr lang="he-IL" sz="1600" dirty="0">
                          <a:effectLst/>
                        </a:rPr>
                        <a:t> – אבטיפוס ללא פונקציונאליות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1600" dirty="0">
                          <a:effectLst/>
                        </a:rPr>
                        <a:t>הכנת מצגת אפיון </a:t>
                      </a:r>
                      <a:r>
                        <a:rPr lang="en-US" sz="1600" dirty="0">
                          <a:effectLst/>
                        </a:rPr>
                        <a:t>MVP</a:t>
                      </a:r>
                      <a:r>
                        <a:rPr lang="he-IL" sz="1600" dirty="0">
                          <a:effectLst/>
                        </a:rPr>
                        <a:t> לאב טיפוס.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1600" dirty="0">
                          <a:effectLst/>
                        </a:rPr>
                        <a:t>הגשת בקשה למחלקת המשפטית של הארגון- עבודה מול "גוגל מפות".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1600" dirty="0">
                          <a:effectLst/>
                        </a:rPr>
                        <a:t>כתיבת אלגוריתם "צימוד חומרים".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100%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927579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46" y="2450889"/>
            <a:ext cx="1449134" cy="899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86" y="3491192"/>
            <a:ext cx="1449134" cy="899989"/>
          </a:xfrm>
          <a:prstGeom prst="rect">
            <a:avLst/>
          </a:prstGeom>
        </p:spPr>
      </p:pic>
      <p:pic>
        <p:nvPicPr>
          <p:cNvPr id="12" name="Picture 2" descr="תוצאת תמונה עבור ‪sprint icon‬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018" y="126339"/>
            <a:ext cx="1398100" cy="112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7150" y="914400"/>
            <a:ext cx="12192000" cy="59436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0253" y="-92591"/>
            <a:ext cx="11548872" cy="111696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R="0" lvl="0" algn="ct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he-IL" sz="4000" i="0" u="sng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פירוט הספרינטים- תכנון מול ביצוע: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3200" i="0" u="sng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4109" y="158607"/>
            <a:ext cx="887761" cy="1119013"/>
            <a:chOff x="434109" y="158607"/>
            <a:chExt cx="887761" cy="111901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109" y="158607"/>
              <a:ext cx="887761" cy="1119013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522786" y="813308"/>
              <a:ext cx="616711" cy="370078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j-ea"/>
                  <a:cs typeface="Arial" panose="020B0604020202020204" pitchFamily="34" charset="0"/>
                </a:rPr>
                <a:t>SMS</a:t>
              </a: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963929" y="1474471"/>
          <a:ext cx="10264139" cy="914400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517116">
                  <a:extLst>
                    <a:ext uri="{9D8B030D-6E8A-4147-A177-3AD203B41FA5}">
                      <a16:colId xmlns:a16="http://schemas.microsoft.com/office/drawing/2014/main" val="354381052"/>
                    </a:ext>
                  </a:extLst>
                </a:gridCol>
                <a:gridCol w="3059483">
                  <a:extLst>
                    <a:ext uri="{9D8B030D-6E8A-4147-A177-3AD203B41FA5}">
                      <a16:colId xmlns:a16="http://schemas.microsoft.com/office/drawing/2014/main" val="1242492532"/>
                    </a:ext>
                  </a:extLst>
                </a:gridCol>
                <a:gridCol w="4799445">
                  <a:extLst>
                    <a:ext uri="{9D8B030D-6E8A-4147-A177-3AD203B41FA5}">
                      <a16:colId xmlns:a16="http://schemas.microsoft.com/office/drawing/2014/main" val="1446561027"/>
                    </a:ext>
                  </a:extLst>
                </a:gridCol>
                <a:gridCol w="888095">
                  <a:extLst>
                    <a:ext uri="{9D8B030D-6E8A-4147-A177-3AD203B41FA5}">
                      <a16:colId xmlns:a16="http://schemas.microsoft.com/office/drawing/2014/main" val="1004163550"/>
                    </a:ext>
                  </a:extLst>
                </a:gridCol>
              </a:tblGrid>
              <a:tr h="811677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תאריך תחילה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שם הספרינט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פעולות שבוצעו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2000" b="1" dirty="0">
                          <a:solidFill>
                            <a:schemeClr val="tx2"/>
                          </a:solidFill>
                          <a:effectLst/>
                        </a:rPr>
                        <a:t>אחוז ביצוע</a:t>
                      </a:r>
                      <a:endParaRPr lang="en-US" sz="1800" b="1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435711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675830"/>
              </p:ext>
            </p:extLst>
          </p:nvPr>
        </p:nvGraphicFramePr>
        <p:xfrm>
          <a:off x="1089661" y="2526665"/>
          <a:ext cx="10264139" cy="1240599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517116">
                  <a:extLst>
                    <a:ext uri="{9D8B030D-6E8A-4147-A177-3AD203B41FA5}">
                      <a16:colId xmlns:a16="http://schemas.microsoft.com/office/drawing/2014/main" val="3839346443"/>
                    </a:ext>
                  </a:extLst>
                </a:gridCol>
                <a:gridCol w="3059483">
                  <a:extLst>
                    <a:ext uri="{9D8B030D-6E8A-4147-A177-3AD203B41FA5}">
                      <a16:colId xmlns:a16="http://schemas.microsoft.com/office/drawing/2014/main" val="2960371288"/>
                    </a:ext>
                  </a:extLst>
                </a:gridCol>
                <a:gridCol w="4799445">
                  <a:extLst>
                    <a:ext uri="{9D8B030D-6E8A-4147-A177-3AD203B41FA5}">
                      <a16:colId xmlns:a16="http://schemas.microsoft.com/office/drawing/2014/main" val="3662666260"/>
                    </a:ext>
                  </a:extLst>
                </a:gridCol>
                <a:gridCol w="888095">
                  <a:extLst>
                    <a:ext uri="{9D8B030D-6E8A-4147-A177-3AD203B41FA5}">
                      <a16:colId xmlns:a16="http://schemas.microsoft.com/office/drawing/2014/main" val="3349907780"/>
                    </a:ext>
                  </a:extLst>
                </a:gridCol>
              </a:tblGrid>
              <a:tr h="1240599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1.1.17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u="sng" dirty="0">
                          <a:effectLst/>
                        </a:rPr>
                        <a:t>ספרינט #2:</a:t>
                      </a:r>
                      <a:br>
                        <a:rPr lang="he-IL" sz="1600" dirty="0">
                          <a:effectLst/>
                        </a:rPr>
                      </a:br>
                      <a:r>
                        <a:rPr lang="he-IL" sz="1600" dirty="0">
                          <a:effectLst/>
                        </a:rPr>
                        <a:t>הקמת  צד שרת, מסד נתונים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1600" dirty="0">
                          <a:effectLst/>
                        </a:rPr>
                        <a:t>הפעלת קבלן משנה תוכנה על מנת לספק יכולות תקשורת </a:t>
                      </a:r>
                      <a:r>
                        <a:rPr lang="en-US" sz="1600" dirty="0">
                          <a:effectLst/>
                        </a:rPr>
                        <a:t>Wi-Fi</a:t>
                      </a:r>
                      <a:r>
                        <a:rPr lang="he-IL" sz="1600" dirty="0">
                          <a:effectLst/>
                        </a:rPr>
                        <a:t> לגלאי.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1600" dirty="0">
                          <a:effectLst/>
                        </a:rPr>
                        <a:t>הגשת תכנית יציאה לרכש חלקי המערכת לארגון.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100%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594312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352925"/>
              </p:ext>
            </p:extLst>
          </p:nvPr>
        </p:nvGraphicFramePr>
        <p:xfrm>
          <a:off x="1082041" y="3780155"/>
          <a:ext cx="10271760" cy="1260475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518242">
                  <a:extLst>
                    <a:ext uri="{9D8B030D-6E8A-4147-A177-3AD203B41FA5}">
                      <a16:colId xmlns:a16="http://schemas.microsoft.com/office/drawing/2014/main" val="3839346443"/>
                    </a:ext>
                  </a:extLst>
                </a:gridCol>
                <a:gridCol w="3061755">
                  <a:extLst>
                    <a:ext uri="{9D8B030D-6E8A-4147-A177-3AD203B41FA5}">
                      <a16:colId xmlns:a16="http://schemas.microsoft.com/office/drawing/2014/main" val="2960371288"/>
                    </a:ext>
                  </a:extLst>
                </a:gridCol>
                <a:gridCol w="4803009">
                  <a:extLst>
                    <a:ext uri="{9D8B030D-6E8A-4147-A177-3AD203B41FA5}">
                      <a16:colId xmlns:a16="http://schemas.microsoft.com/office/drawing/2014/main" val="3662666260"/>
                    </a:ext>
                  </a:extLst>
                </a:gridCol>
                <a:gridCol w="888754">
                  <a:extLst>
                    <a:ext uri="{9D8B030D-6E8A-4147-A177-3AD203B41FA5}">
                      <a16:colId xmlns:a16="http://schemas.microsoft.com/office/drawing/2014/main" val="3349907780"/>
                    </a:ext>
                  </a:extLst>
                </a:gridCol>
              </a:tblGrid>
              <a:tr h="1260475"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22.1.17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u="sng" dirty="0">
                          <a:effectLst/>
                        </a:rPr>
                        <a:t>ספרינט                                   #3:</a:t>
                      </a:r>
                      <a:br>
                        <a:rPr lang="he-IL" sz="1600" dirty="0">
                          <a:effectLst/>
                        </a:rPr>
                      </a:br>
                      <a:r>
                        <a:rPr lang="he-IL" sz="1600" dirty="0">
                          <a:effectLst/>
                        </a:rPr>
                        <a:t>הקמת תשתית תקשורת אלחוטית בין האקדח לשרת השטח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1600" dirty="0">
                          <a:effectLst/>
                        </a:rPr>
                        <a:t>מימוש תקשורת </a:t>
                      </a:r>
                      <a:r>
                        <a:rPr lang="en-US" sz="1600" dirty="0">
                          <a:effectLst/>
                        </a:rPr>
                        <a:t>Wi-Fi</a:t>
                      </a:r>
                      <a:r>
                        <a:rPr lang="he-IL" sz="1600" dirty="0">
                          <a:effectLst/>
                        </a:rPr>
                        <a:t> חדשה לאקדח.</a:t>
                      </a:r>
                      <a:endParaRPr lang="en-US" sz="1400" dirty="0">
                        <a:effectLst/>
                      </a:endParaRPr>
                    </a:p>
                    <a:p>
                      <a:pPr marL="342900" marR="0" lvl="0" indent="-34290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he-IL" sz="1600" dirty="0">
                          <a:effectLst/>
                        </a:rPr>
                        <a:t>מציאת גורמים מבצעיים לאפיון סופי של האלגוריתמיקה.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100%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5943128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46" y="2450889"/>
            <a:ext cx="1449134" cy="8999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56" y="3651039"/>
            <a:ext cx="1449134" cy="89998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624345"/>
              </p:ext>
            </p:extLst>
          </p:nvPr>
        </p:nvGraphicFramePr>
        <p:xfrm>
          <a:off x="3244216" y="5106035"/>
          <a:ext cx="5004434" cy="1116006"/>
        </p:xfrm>
        <a:graphic>
          <a:graphicData uri="http://schemas.openxmlformats.org/drawingml/2006/table">
            <a:tbl>
              <a:tblPr rtl="1" firstRow="1" firstCol="1" bandRow="1">
                <a:tableStyleId>{2D5ABB26-0587-4C30-8999-92F81FD0307C}</a:tableStyleId>
              </a:tblPr>
              <a:tblGrid>
                <a:gridCol w="1317265">
                  <a:extLst>
                    <a:ext uri="{9D8B030D-6E8A-4147-A177-3AD203B41FA5}">
                      <a16:colId xmlns:a16="http://schemas.microsoft.com/office/drawing/2014/main" val="3283980065"/>
                    </a:ext>
                  </a:extLst>
                </a:gridCol>
                <a:gridCol w="3687169">
                  <a:extLst>
                    <a:ext uri="{9D8B030D-6E8A-4147-A177-3AD203B41FA5}">
                      <a16:colId xmlns:a16="http://schemas.microsoft.com/office/drawing/2014/main" val="4074337244"/>
                    </a:ext>
                  </a:extLst>
                </a:gridCol>
              </a:tblGrid>
              <a:tr h="723615">
                <a:tc rowSpan="2"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12.2.170</a:t>
                      </a:r>
                    </a:p>
                  </a:txBody>
                  <a:tcPr marL="23352" marR="23352" marT="0" marB="0" anchor="ctr"/>
                </a:tc>
                <a:tc rowSpan="2">
                  <a:txBody>
                    <a:bodyPr/>
                    <a:lstStyle/>
                    <a:p>
                      <a:pPr marL="0" marR="0" algn="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ספרינט #4:</a:t>
                      </a:r>
                      <a:br>
                        <a:rPr lang="he-IL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he-IL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פיצ'ר 1 – הצגת המידע המאוכסן במסד הנתונים ע"ג מפה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52" marR="23352" marT="0" marB="0"/>
                </a:tc>
                <a:extLst>
                  <a:ext uri="{0D108BD9-81ED-4DB2-BD59-A6C34878D82A}">
                    <a16:rowId xmlns:a16="http://schemas.microsoft.com/office/drawing/2014/main" val="3735087116"/>
                  </a:ext>
                </a:extLst>
              </a:tr>
              <a:tr h="392391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17895"/>
                  </a:ext>
                </a:extLst>
              </a:tr>
            </a:tbl>
          </a:graphicData>
        </a:graphic>
      </p:graphicFrame>
      <p:pic>
        <p:nvPicPr>
          <p:cNvPr id="16" name="Picture 2" descr="תוצאת תמונה עבור ‪sprint icon‬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018" y="126339"/>
            <a:ext cx="1398100" cy="112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97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914400"/>
            <a:ext cx="12192000" cy="47244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3128" y="2557780"/>
            <a:ext cx="11548872" cy="276074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R="0" lvl="0" algn="ct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he-IL" sz="4000" u="sng" kern="0" dirty="0">
                <a:solidFill>
                  <a:srgbClr val="000000"/>
                </a:solidFill>
                <a:latin typeface="Calibri"/>
                <a:cs typeface="Arial"/>
              </a:rPr>
              <a:t>תרשימי מערכת</a:t>
            </a:r>
          </a:p>
          <a:p>
            <a:pPr marL="342900" marR="0" lvl="0" indent="-34290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ERD</a:t>
            </a:r>
            <a:endParaRPr kumimoji="0" lang="he-IL" sz="2500" b="0" i="0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500" b="0" kern="0" dirty="0">
                <a:solidFill>
                  <a:srgbClr val="000000"/>
                </a:solidFill>
                <a:latin typeface="Calibri"/>
                <a:cs typeface="Arial"/>
              </a:rPr>
              <a:t>Use Case</a:t>
            </a:r>
          </a:p>
          <a:p>
            <a:pPr marL="342900" marR="0" lvl="0" indent="-34290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500" b="0" kern="0" dirty="0">
                <a:solidFill>
                  <a:srgbClr val="000000"/>
                </a:solidFill>
                <a:latin typeface="Calibri"/>
                <a:cs typeface="Arial"/>
              </a:rPr>
              <a:t>תקשורת ליחידות קצה</a:t>
            </a:r>
            <a:endParaRPr kumimoji="0" lang="he-IL" sz="2500" b="0" i="0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4109" y="158607"/>
            <a:ext cx="887761" cy="1119013"/>
            <a:chOff x="434109" y="158607"/>
            <a:chExt cx="887761" cy="111901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109" y="158607"/>
              <a:ext cx="887761" cy="1119013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522786" y="813308"/>
              <a:ext cx="616711" cy="370078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j-ea"/>
                  <a:cs typeface="Arial" panose="020B0604020202020204" pitchFamily="34" charset="0"/>
                </a:rPr>
                <a:t>SMS</a:t>
              </a:r>
            </a:p>
          </p:txBody>
        </p: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294008899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9293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-13336"/>
            <a:ext cx="7117080" cy="68599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860" y="3766184"/>
            <a:ext cx="4823460" cy="292417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 rot="2279273">
            <a:off x="8467447" y="1022363"/>
            <a:ext cx="2587773" cy="169497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600" u="sng" dirty="0">
                <a:solidFill>
                  <a:schemeClr val="tx1"/>
                </a:solidFill>
                <a:latin typeface="Calibri"/>
                <a:cs typeface="Arial"/>
              </a:rPr>
              <a:t>ERD</a:t>
            </a:r>
            <a:endParaRPr kumimoji="0" lang="en-US" sz="960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766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383672"/>
              </p:ext>
            </p:extLst>
          </p:nvPr>
        </p:nvGraphicFramePr>
        <p:xfrm>
          <a:off x="0" y="-131762"/>
          <a:ext cx="7388225" cy="19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Document" r:id="rId3" imgW="7387833" imgH="1974504" progId="Word.Document.12">
                  <p:embed/>
                </p:oleObj>
              </mc:Choice>
              <mc:Fallback>
                <p:oleObj name="Document" r:id="rId3" imgW="7387833" imgH="19745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31762"/>
                        <a:ext cx="7388225" cy="197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021172"/>
              </p:ext>
            </p:extLst>
          </p:nvPr>
        </p:nvGraphicFramePr>
        <p:xfrm>
          <a:off x="140018" y="1943349"/>
          <a:ext cx="5875972" cy="1727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Document" r:id="rId5" imgW="5724026" imgH="1682800" progId="Word.Document.12">
                  <p:embed/>
                </p:oleObj>
              </mc:Choice>
              <mc:Fallback>
                <p:oleObj name="Document" r:id="rId5" imgW="5724026" imgH="168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018" y="1943349"/>
                        <a:ext cx="5875972" cy="1727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539016"/>
              </p:ext>
            </p:extLst>
          </p:nvPr>
        </p:nvGraphicFramePr>
        <p:xfrm>
          <a:off x="153035" y="3597275"/>
          <a:ext cx="5721985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Document" r:id="rId7" imgW="5720076" imgH="1871019" progId="Word.Document.12">
                  <p:embed/>
                </p:oleObj>
              </mc:Choice>
              <mc:Fallback>
                <p:oleObj name="Document" r:id="rId7" imgW="5720076" imgH="18710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035" y="3597275"/>
                        <a:ext cx="5721985" cy="187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6713014"/>
              </p:ext>
            </p:extLst>
          </p:nvPr>
        </p:nvGraphicFramePr>
        <p:xfrm>
          <a:off x="4519295" y="3589338"/>
          <a:ext cx="572135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Document" r:id="rId9" imgW="5721153" imgH="1847943" progId="Word.Document.12">
                  <p:embed/>
                </p:oleObj>
              </mc:Choice>
              <mc:Fallback>
                <p:oleObj name="Document" r:id="rId9" imgW="5721153" imgH="18479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19295" y="3589338"/>
                        <a:ext cx="5721350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521102"/>
              </p:ext>
            </p:extLst>
          </p:nvPr>
        </p:nvGraphicFramePr>
        <p:xfrm>
          <a:off x="278765" y="5465763"/>
          <a:ext cx="57213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Document" r:id="rId11" imgW="5721153" imgH="1143381" progId="Word.Document.12">
                  <p:embed/>
                </p:oleObj>
              </mc:Choice>
              <mc:Fallback>
                <p:oleObj name="Document" r:id="rId11" imgW="5721153" imgH="11433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8765" y="5465763"/>
                        <a:ext cx="572135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921836"/>
              </p:ext>
            </p:extLst>
          </p:nvPr>
        </p:nvGraphicFramePr>
        <p:xfrm>
          <a:off x="4471988" y="5444808"/>
          <a:ext cx="5722937" cy="150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Document" r:id="rId13" imgW="5723308" imgH="1507200" progId="Word.Document.12">
                  <p:embed/>
                </p:oleObj>
              </mc:Choice>
              <mc:Fallback>
                <p:oleObj name="Document" r:id="rId13" imgW="5723308" imgH="1507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71988" y="5444808"/>
                        <a:ext cx="5722937" cy="1506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908856"/>
              </p:ext>
            </p:extLst>
          </p:nvPr>
        </p:nvGraphicFramePr>
        <p:xfrm>
          <a:off x="7319645" y="124143"/>
          <a:ext cx="4864735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Document" r:id="rId15" imgW="5719358" imgH="3504420" progId="Word.Document.12">
                  <p:embed/>
                </p:oleObj>
              </mc:Choice>
              <mc:Fallback>
                <p:oleObj name="Document" r:id="rId15" imgW="5719358" imgH="35044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19645" y="124143"/>
                        <a:ext cx="4864735" cy="350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109116"/>
              </p:ext>
            </p:extLst>
          </p:nvPr>
        </p:nvGraphicFramePr>
        <p:xfrm>
          <a:off x="8333105" y="5666105"/>
          <a:ext cx="57213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Document" r:id="rId17" imgW="5721872" imgH="574755" progId="Word.Document.12">
                  <p:embed/>
                </p:oleObj>
              </mc:Choice>
              <mc:Fallback>
                <p:oleObj name="Document" r:id="rId17" imgW="5721872" imgH="57475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333105" y="5666105"/>
                        <a:ext cx="5721350" cy="57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8180070" y="5383530"/>
            <a:ext cx="3036570" cy="99822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6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92" y="228600"/>
            <a:ext cx="9032197" cy="642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7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89" y="78502"/>
            <a:ext cx="6496051" cy="67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25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30" name="Rectangle 29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/>
          <p:cNvSpPr/>
          <p:nvPr/>
        </p:nvSpPr>
        <p:spPr bwMode="auto">
          <a:xfrm>
            <a:off x="28196" y="5639153"/>
            <a:ext cx="5515534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he-IL" b="1" dirty="0">
                <a:solidFill>
                  <a:srgbClr val="000000"/>
                </a:solidFill>
              </a:rPr>
              <a:t>אז איך המערכת נראית- הדגמה חיה</a:t>
            </a:r>
            <a:endParaRPr lang="en-US" b="1" dirty="0"/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4063014971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4373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/>
        </p:nvGrpSpPr>
        <p:grpSpPr>
          <a:xfrm>
            <a:off x="7508110" y="3571171"/>
            <a:ext cx="560756" cy="560756"/>
            <a:chOff x="4208325" y="2235222"/>
            <a:chExt cx="1051758" cy="1051758"/>
          </a:xfrm>
        </p:grpSpPr>
        <p:grpSp>
          <p:nvGrpSpPr>
            <p:cNvPr id="108" name="Group 107"/>
            <p:cNvGrpSpPr/>
            <p:nvPr/>
          </p:nvGrpSpPr>
          <p:grpSpPr>
            <a:xfrm>
              <a:off x="4263519" y="2290417"/>
              <a:ext cx="941370" cy="941370"/>
              <a:chOff x="10594089" y="1607517"/>
              <a:chExt cx="1262326" cy="1262325"/>
            </a:xfrm>
          </p:grpSpPr>
          <p:sp>
            <p:nvSpPr>
              <p:cNvPr id="110" name="Rounded Rectangle 109"/>
              <p:cNvSpPr/>
              <p:nvPr/>
            </p:nvSpPr>
            <p:spPr bwMode="auto">
              <a:xfrm rot="18900000">
                <a:off x="10594089" y="1607517"/>
                <a:ext cx="1262326" cy="1262325"/>
              </a:xfrm>
              <a:prstGeom prst="round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42585" y="1827422"/>
                <a:ext cx="715775" cy="715774"/>
              </a:xfrm>
              <a:prstGeom prst="rect">
                <a:avLst/>
              </a:prstGeom>
            </p:spPr>
          </p:pic>
        </p:grpSp>
        <p:sp>
          <p:nvSpPr>
            <p:cNvPr id="109" name="Rounded Rectangle 108"/>
            <p:cNvSpPr/>
            <p:nvPr/>
          </p:nvSpPr>
          <p:spPr bwMode="auto">
            <a:xfrm rot="18900000">
              <a:off x="4208325" y="2235222"/>
              <a:ext cx="1051758" cy="1051758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4258060" y="3436097"/>
            <a:ext cx="259440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marR="0" lvl="0" indent="0" algn="r" defTabSz="914400" rtl="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 is saved on cloud</a:t>
            </a:r>
          </a:p>
        </p:txBody>
      </p:sp>
      <p:sp>
        <p:nvSpPr>
          <p:cNvPr id="94" name="טרפז 3"/>
          <p:cNvSpPr/>
          <p:nvPr/>
        </p:nvSpPr>
        <p:spPr>
          <a:xfrm>
            <a:off x="5791187" y="1041144"/>
            <a:ext cx="4331878" cy="2269105"/>
          </a:xfrm>
          <a:prstGeom prst="trapezoid">
            <a:avLst>
              <a:gd name="adj" fmla="val 367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95" name="תמונה 8"/>
          <p:cNvPicPr>
            <a:picLocks noChangeAspect="1"/>
          </p:cNvPicPr>
          <p:nvPr/>
        </p:nvPicPr>
        <p:blipFill rotWithShape="1"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75" r="15720"/>
          <a:stretch/>
        </p:blipFill>
        <p:spPr>
          <a:xfrm>
            <a:off x="6122054" y="1650154"/>
            <a:ext cx="3774039" cy="1631627"/>
          </a:xfrm>
          <a:prstGeom prst="rect">
            <a:avLst/>
          </a:prstGeom>
        </p:spPr>
      </p:pic>
      <p:grpSp>
        <p:nvGrpSpPr>
          <p:cNvPr id="102" name="קבוצה 6"/>
          <p:cNvGrpSpPr/>
          <p:nvPr/>
        </p:nvGrpSpPr>
        <p:grpSpPr>
          <a:xfrm>
            <a:off x="6560485" y="515796"/>
            <a:ext cx="2836366" cy="2230044"/>
            <a:chOff x="6081933" y="2224579"/>
            <a:chExt cx="3688261" cy="2899833"/>
          </a:xfrm>
        </p:grpSpPr>
        <p:pic>
          <p:nvPicPr>
            <p:cNvPr id="103" name="תמונה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1613" y="2224579"/>
              <a:ext cx="2870610" cy="1533368"/>
            </a:xfrm>
            <a:prstGeom prst="rect">
              <a:avLst/>
            </a:prstGeom>
          </p:spPr>
        </p:pic>
        <p:grpSp>
          <p:nvGrpSpPr>
            <p:cNvPr id="104" name="קבוצה 41"/>
            <p:cNvGrpSpPr/>
            <p:nvPr/>
          </p:nvGrpSpPr>
          <p:grpSpPr>
            <a:xfrm>
              <a:off x="7196748" y="3674763"/>
              <a:ext cx="182880" cy="1449649"/>
              <a:chOff x="5669280" y="3119287"/>
              <a:chExt cx="182880" cy="1449649"/>
            </a:xfrm>
          </p:grpSpPr>
          <p:cxnSp>
            <p:nvCxnSpPr>
              <p:cNvPr id="123" name="מחבר ישר 42"/>
              <p:cNvCxnSpPr/>
              <p:nvPr/>
            </p:nvCxnSpPr>
            <p:spPr>
              <a:xfrm flipV="1">
                <a:off x="5669282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מחבר ישר 43"/>
              <p:cNvCxnSpPr/>
              <p:nvPr/>
            </p:nvCxnSpPr>
            <p:spPr>
              <a:xfrm flipV="1">
                <a:off x="5669280" y="3119287"/>
                <a:ext cx="182880" cy="38155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קבוצה 45"/>
            <p:cNvGrpSpPr/>
            <p:nvPr/>
          </p:nvGrpSpPr>
          <p:grpSpPr>
            <a:xfrm flipH="1">
              <a:off x="8372405" y="3674763"/>
              <a:ext cx="182880" cy="1449649"/>
              <a:chOff x="5669280" y="3119287"/>
              <a:chExt cx="182880" cy="1449649"/>
            </a:xfrm>
          </p:grpSpPr>
          <p:cxnSp>
            <p:nvCxnSpPr>
              <p:cNvPr id="121" name="מחבר ישר 46"/>
              <p:cNvCxnSpPr/>
              <p:nvPr/>
            </p:nvCxnSpPr>
            <p:spPr>
              <a:xfrm flipV="1">
                <a:off x="5669282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מחבר ישר 47"/>
              <p:cNvCxnSpPr/>
              <p:nvPr/>
            </p:nvCxnSpPr>
            <p:spPr>
              <a:xfrm flipV="1">
                <a:off x="5669280" y="3119287"/>
                <a:ext cx="182880" cy="38155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קבוצה 48"/>
            <p:cNvGrpSpPr/>
            <p:nvPr/>
          </p:nvGrpSpPr>
          <p:grpSpPr>
            <a:xfrm flipH="1">
              <a:off x="9282448" y="3325758"/>
              <a:ext cx="487746" cy="1403208"/>
              <a:chOff x="5764877" y="3165728"/>
              <a:chExt cx="487746" cy="1403208"/>
            </a:xfrm>
          </p:grpSpPr>
          <p:cxnSp>
            <p:nvCxnSpPr>
              <p:cNvPr id="119" name="מחבר ישר 50"/>
              <p:cNvCxnSpPr/>
              <p:nvPr/>
            </p:nvCxnSpPr>
            <p:spPr>
              <a:xfrm flipV="1">
                <a:off x="5764879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מחבר ישר 52"/>
              <p:cNvCxnSpPr/>
              <p:nvPr/>
            </p:nvCxnSpPr>
            <p:spPr>
              <a:xfrm flipV="1">
                <a:off x="5764877" y="3165728"/>
                <a:ext cx="487746" cy="33511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קבוצה 16"/>
            <p:cNvGrpSpPr/>
            <p:nvPr/>
          </p:nvGrpSpPr>
          <p:grpSpPr>
            <a:xfrm>
              <a:off x="6081933" y="3325758"/>
              <a:ext cx="487746" cy="1403208"/>
              <a:chOff x="5777346" y="3165728"/>
              <a:chExt cx="487746" cy="1403208"/>
            </a:xfrm>
          </p:grpSpPr>
          <p:cxnSp>
            <p:nvCxnSpPr>
              <p:cNvPr id="117" name="מחבר ישר 17"/>
              <p:cNvCxnSpPr/>
              <p:nvPr/>
            </p:nvCxnSpPr>
            <p:spPr>
              <a:xfrm flipV="1">
                <a:off x="5777348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מחבר ישר 18"/>
              <p:cNvCxnSpPr/>
              <p:nvPr/>
            </p:nvCxnSpPr>
            <p:spPr>
              <a:xfrm flipV="1">
                <a:off x="5777346" y="3165728"/>
                <a:ext cx="487746" cy="33511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5" name="אליפסה 5"/>
          <p:cNvSpPr/>
          <p:nvPr/>
        </p:nvSpPr>
        <p:spPr>
          <a:xfrm>
            <a:off x="6499743" y="2412121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6" name="אליפסה 20"/>
          <p:cNvSpPr/>
          <p:nvPr/>
        </p:nvSpPr>
        <p:spPr>
          <a:xfrm>
            <a:off x="7365308" y="2687729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7" name="אליפסה 21"/>
          <p:cNvSpPr/>
          <p:nvPr/>
        </p:nvSpPr>
        <p:spPr>
          <a:xfrm>
            <a:off x="8414175" y="2736107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8" name="אליפסה 22"/>
          <p:cNvSpPr/>
          <p:nvPr/>
        </p:nvSpPr>
        <p:spPr>
          <a:xfrm>
            <a:off x="9348471" y="2410554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9" name="Picture 128" descr="D:\LDS\pic\G-SCAN copy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980146" y="2468554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 descr="D:\LDS\pic\G-SCAN copy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899304" y="2784146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30" descr="D:\LDS\pic\G-SCAN copy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897104" y="2770641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 descr="D:\LDS\pic\G-SCAN copy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879769" y="2512480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553" y="660087"/>
            <a:ext cx="591363" cy="59746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7235389" y="1213070"/>
            <a:ext cx="1559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Intelligence Center</a:t>
            </a:r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 flipH="1">
            <a:off x="3846248" y="958818"/>
            <a:ext cx="33582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142624" y="557978"/>
            <a:ext cx="2076010" cy="394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marR="0" lvl="0" indent="0" algn="l" defTabSz="914400" rtl="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Algorithms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860" y="4410982"/>
            <a:ext cx="7105311" cy="1736613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186055" y="947678"/>
            <a:ext cx="1875187" cy="1321709"/>
            <a:chOff x="3688175" y="1236236"/>
            <a:chExt cx="2954763" cy="1916107"/>
          </a:xfrm>
        </p:grpSpPr>
        <p:sp>
          <p:nvSpPr>
            <p:cNvPr id="76" name="Rectangle 75"/>
            <p:cNvSpPr/>
            <p:nvPr/>
          </p:nvSpPr>
          <p:spPr>
            <a:xfrm>
              <a:off x="3706678" y="1236236"/>
              <a:ext cx="1895336" cy="56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3997" marR="0" lvl="0" indent="0" algn="l" defTabSz="914400" rtl="0" eaLnBrk="1" fontAlgn="auto" latinLnBrk="0" hangingPunct="1">
                <a:lnSpc>
                  <a:spcPts val="22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Trafficking 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696077" y="1620343"/>
              <a:ext cx="2946861" cy="56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3997" marR="0" lvl="0" indent="0" algn="l" defTabSz="914400" rtl="0" eaLnBrk="1" fontAlgn="auto" latinLnBrk="0" hangingPunct="1">
                <a:lnSpc>
                  <a:spcPts val="22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Precursors mixing 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704744" y="2590887"/>
              <a:ext cx="1895336" cy="56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3997" marR="0" lvl="0" indent="0" algn="l" defTabSz="914400" rtl="0" eaLnBrk="1" fontAlgn="auto" latinLnBrk="0" hangingPunct="1">
                <a:lnSpc>
                  <a:spcPts val="22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Taggants 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88175" y="2081029"/>
              <a:ext cx="1895337" cy="5614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3997" marR="0" lvl="0" indent="0" algn="l" defTabSz="914400" rtl="0" eaLnBrk="1" fontAlgn="auto" latinLnBrk="0" hangingPunct="1">
                <a:lnSpc>
                  <a:spcPts val="226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Tracking 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" y="0"/>
            <a:ext cx="3845200" cy="2223505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4304811" y="4183521"/>
            <a:ext cx="259440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marR="0" lvl="0" indent="0" algn="r" defTabSz="914400" rtl="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42431" y="6211446"/>
            <a:ext cx="175124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Chemical testers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550851" y="6210026"/>
            <a:ext cx="48122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K9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355885" y="6217531"/>
            <a:ext cx="95526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Sniffers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593482" y="6204490"/>
            <a:ext cx="128503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Intelligence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165481" y="6204490"/>
            <a:ext cx="168103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detectors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257636" y="65786"/>
            <a:ext cx="1099981" cy="52322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272138" y="726971"/>
            <a:ext cx="1951812" cy="461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Interception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18" name="Connector: Elbow 17"/>
          <p:cNvCxnSpPr>
            <a:cxnSpLocks/>
            <a:endCxn id="133" idx="3"/>
          </p:cNvCxnSpPr>
          <p:nvPr/>
        </p:nvCxnSpPr>
        <p:spPr>
          <a:xfrm rot="10800000" flipV="1">
            <a:off x="8321917" y="557977"/>
            <a:ext cx="918525" cy="40083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/>
          <p:cNvCxnSpPr>
            <a:cxnSpLocks/>
            <a:endCxn id="133" idx="3"/>
          </p:cNvCxnSpPr>
          <p:nvPr/>
        </p:nvCxnSpPr>
        <p:spPr>
          <a:xfrm rot="10800000">
            <a:off x="8321916" y="958818"/>
            <a:ext cx="918526" cy="19489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98839" y="5851277"/>
            <a:ext cx="3860680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Different types of detection technologies   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1048" y="4939668"/>
            <a:ext cx="3860680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Deployed in different units</a:t>
            </a:r>
          </a:p>
        </p:txBody>
      </p:sp>
      <p:cxnSp>
        <p:nvCxnSpPr>
          <p:cNvPr id="143" name="Straight Arrow Connector 142"/>
          <p:cNvCxnSpPr>
            <a:cxnSpLocks/>
            <a:stCxn id="141" idx="0"/>
          </p:cNvCxnSpPr>
          <p:nvPr/>
        </p:nvCxnSpPr>
        <p:spPr>
          <a:xfrm flipH="1" flipV="1">
            <a:off x="2028685" y="5348253"/>
            <a:ext cx="494" cy="503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128858" y="3206393"/>
            <a:ext cx="3860680" cy="36933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65157" y="3614695"/>
            <a:ext cx="3860680" cy="64633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Creates engagement with different substances</a:t>
            </a:r>
          </a:p>
        </p:txBody>
      </p:sp>
      <p:cxnSp>
        <p:nvCxnSpPr>
          <p:cNvPr id="146" name="Straight Arrow Connector 145"/>
          <p:cNvCxnSpPr>
            <a:cxnSpLocks/>
          </p:cNvCxnSpPr>
          <p:nvPr/>
        </p:nvCxnSpPr>
        <p:spPr>
          <a:xfrm flipH="1" flipV="1">
            <a:off x="2028684" y="4312158"/>
            <a:ext cx="5050" cy="594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cxnSpLocks/>
          </p:cNvCxnSpPr>
          <p:nvPr/>
        </p:nvCxnSpPr>
        <p:spPr>
          <a:xfrm>
            <a:off x="4078599" y="3773869"/>
            <a:ext cx="3286709" cy="2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4776" y="2685295"/>
            <a:ext cx="417493" cy="572452"/>
          </a:xfrm>
          <a:prstGeom prst="rect">
            <a:avLst/>
          </a:prstGeom>
        </p:spPr>
      </p:pic>
      <p:sp>
        <p:nvSpPr>
          <p:cNvPr id="150" name="Rectangle: Rounded Corners 149"/>
          <p:cNvSpPr/>
          <p:nvPr/>
        </p:nvSpPr>
        <p:spPr bwMode="auto">
          <a:xfrm>
            <a:off x="2641447" y="1343545"/>
            <a:ext cx="1097753" cy="373723"/>
          </a:xfrm>
          <a:prstGeom prst="roundRect">
            <a:avLst/>
          </a:prstGeom>
          <a:solidFill>
            <a:srgbClr val="EB22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Alerts </a:t>
            </a: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277" y="2349509"/>
            <a:ext cx="1852964" cy="98076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2086" y="3522914"/>
            <a:ext cx="1617713" cy="572452"/>
          </a:xfrm>
          <a:prstGeom prst="rect">
            <a:avLst/>
          </a:prstGeom>
        </p:spPr>
      </p:pic>
      <p:cxnSp>
        <p:nvCxnSpPr>
          <p:cNvPr id="77" name="Connector: Elbow 76"/>
          <p:cNvCxnSpPr>
            <a:cxnSpLocks/>
            <a:endCxn id="37" idx="0"/>
          </p:cNvCxnSpPr>
          <p:nvPr/>
        </p:nvCxnSpPr>
        <p:spPr>
          <a:xfrm rot="5400000" flipH="1" flipV="1">
            <a:off x="4785922" y="2815314"/>
            <a:ext cx="837619" cy="577583"/>
          </a:xfrm>
          <a:prstGeom prst="bentConnector3">
            <a:avLst>
              <a:gd name="adj1" fmla="val 12729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/>
          </p:cNvCxnSpPr>
          <p:nvPr/>
        </p:nvCxnSpPr>
        <p:spPr>
          <a:xfrm>
            <a:off x="8172767" y="3779457"/>
            <a:ext cx="720743" cy="82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ctor: Elbow 84"/>
          <p:cNvCxnSpPr>
            <a:cxnSpLocks/>
            <a:endCxn id="67" idx="3"/>
          </p:cNvCxnSpPr>
          <p:nvPr/>
        </p:nvCxnSpPr>
        <p:spPr>
          <a:xfrm rot="5400000" flipH="1" flipV="1">
            <a:off x="9592629" y="1881802"/>
            <a:ext cx="2555318" cy="707323"/>
          </a:xfrm>
          <a:prstGeom prst="bentConnector4">
            <a:avLst>
              <a:gd name="adj1" fmla="val 45483"/>
              <a:gd name="adj2" fmla="val 13231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cxnSpLocks/>
            <a:endCxn id="86" idx="2"/>
          </p:cNvCxnSpPr>
          <p:nvPr/>
        </p:nvCxnSpPr>
        <p:spPr>
          <a:xfrm flipH="1" flipV="1">
            <a:off x="4797991" y="2269387"/>
            <a:ext cx="114996" cy="180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2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7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250"/>
                            </p:stCondLst>
                            <p:childTnLst>
                              <p:par>
                                <p:cTn id="14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25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25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25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73 -3.7037E-7 L 0.00143 -0.12755 L 0.03711 -0.16736 " pathEditMode="relative" rAng="0" ptsTypes="AAA">
                                      <p:cBhvr>
                                        <p:cTn id="160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-838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repeatCount="indefinite" accel="50000" decel="50000" fill="hold" grpId="1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78 -0.00695 C -0.00104 -0.04607 -0.00117 -0.08496 -0.0013 -0.12385 L 0.01263 -0.16227 " pathEditMode="relative" rAng="0" ptsTypes="AAA">
                                      <p:cBhvr>
                                        <p:cTn id="162" dur="1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-7778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6.25E-7 -2.59259E-6 C -0.00026 -0.04305 -0.00039 -0.08565 -0.00065 -0.1287 L -0.01341 -0.17199 " pathEditMode="relative" rAng="0" ptsTypes="AAA">
                                      <p:cBhvr>
                                        <p:cTn id="16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8611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1.11111E-6 L -3.33333E-6 -0.12801 L -0.04505 -0.16829 " pathEditMode="relative" rAng="0" ptsTypes="AAA">
                                      <p:cBhvr>
                                        <p:cTn id="166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6"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94" grpId="0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34" grpId="0"/>
      <p:bldP spid="74" grpId="0"/>
      <p:bldP spid="11" grpId="0" animBg="1"/>
      <p:bldP spid="54" grpId="0" animBg="1"/>
      <p:bldP spid="55" grpId="0" animBg="1"/>
      <p:bldP spid="56" grpId="0" animBg="1"/>
      <p:bldP spid="57" grpId="0" animBg="1"/>
      <p:bldP spid="66" grpId="0" animBg="1"/>
      <p:bldP spid="67" grpId="0" animBg="1"/>
      <p:bldP spid="141" grpId="0"/>
      <p:bldP spid="142" grpId="0"/>
      <p:bldP spid="145" grpId="0"/>
      <p:bldP spid="1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55077"/>
            <a:ext cx="12195458" cy="56827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1055077"/>
            <a:ext cx="12192000" cy="5324272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42139" y="934915"/>
            <a:ext cx="5527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הנדסת ניהול- </a:t>
            </a:r>
            <a:r>
              <a: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הובלת תהליכים בארגון תוך ניהול צוות הנדסי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77970" y="300421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3000" dirty="0">
                <a:solidFill>
                  <a:srgbClr val="808080">
                    <a:lumMod val="50000"/>
                  </a:srgbClr>
                </a:solidFill>
                <a:latin typeface="Calibri"/>
                <a:cs typeface="Arial"/>
              </a:rPr>
              <a:t>נושא הפרויקט - יזמות הנדסית</a:t>
            </a:r>
            <a:endParaRPr kumimoji="0" lang="en-US" sz="3000" i="0" u="none" strike="noStrike" kern="120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7936523" y="5202587"/>
            <a:ext cx="3739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הנדסת תעשייה-</a:t>
            </a:r>
            <a:r>
              <a:rPr lang="he-IL" sz="1600" dirty="0">
                <a:solidFill>
                  <a:srgbClr val="FFFFFF"/>
                </a:solidFill>
                <a:latin typeface="Calibri"/>
                <a:cs typeface="Arial"/>
              </a:rPr>
              <a:t> חקר ארגונים תוך שימוש בכלים הנדסיים</a:t>
            </a: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754" y="5268743"/>
            <a:ext cx="3934324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אפיון מערכות מידע מתקדמת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69428" y="1071880"/>
            <a:ext cx="29249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הזדמנות </a:t>
            </a:r>
          </a:p>
          <a:p>
            <a:pPr marR="0" lvl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פונקציה של:</a:t>
            </a:r>
          </a:p>
          <a:p>
            <a:pPr marL="457200" marR="0" lvl="0" indent="-45720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lang="he-IL" dirty="0">
                <a:solidFill>
                  <a:srgbClr val="FFFFFF"/>
                </a:solidFill>
                <a:latin typeface="Calibri"/>
                <a:cs typeface="Arial"/>
              </a:rPr>
              <a:t>יכולות</a:t>
            </a:r>
          </a:p>
          <a:p>
            <a:pPr marL="457200" marR="0" lvl="0" indent="-45720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kumimoji="0" lang="he-IL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צרכים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885947" y="2040747"/>
            <a:ext cx="2661047" cy="2661047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774683" y="2010978"/>
            <a:ext cx="2661047" cy="2661047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31413" y="2960220"/>
            <a:ext cx="2908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יכולות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38185" y="2962598"/>
            <a:ext cx="2908388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צרכים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162561" y="2006213"/>
            <a:ext cx="2661047" cy="2661047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3443288" y="2005020"/>
            <a:ext cx="2661047" cy="2661047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reeform: Shape 5"/>
          <p:cNvSpPr/>
          <p:nvPr/>
        </p:nvSpPr>
        <p:spPr bwMode="auto">
          <a:xfrm>
            <a:off x="5189880" y="2403872"/>
            <a:ext cx="918694" cy="1864523"/>
          </a:xfrm>
          <a:custGeom>
            <a:avLst/>
            <a:gdLst>
              <a:gd name="connsiteX0" fmla="*/ 417964 w 918694"/>
              <a:gd name="connsiteY0" fmla="*/ 0 h 1864523"/>
              <a:gd name="connsiteX1" fmla="*/ 435823 w 918694"/>
              <a:gd name="connsiteY1" fmla="*/ 17859 h 1864523"/>
              <a:gd name="connsiteX2" fmla="*/ 450111 w 918694"/>
              <a:gd name="connsiteY2" fmla="*/ 21431 h 1864523"/>
              <a:gd name="connsiteX3" fmla="*/ 557267 w 918694"/>
              <a:gd name="connsiteY3" fmla="*/ 32147 h 1864523"/>
              <a:gd name="connsiteX4" fmla="*/ 550123 w 918694"/>
              <a:gd name="connsiteY4" fmla="*/ 64294 h 1864523"/>
              <a:gd name="connsiteX5" fmla="*/ 525120 w 918694"/>
              <a:gd name="connsiteY5" fmla="*/ 78581 h 1864523"/>
              <a:gd name="connsiteX6" fmla="*/ 475114 w 918694"/>
              <a:gd name="connsiteY6" fmla="*/ 89297 h 1864523"/>
              <a:gd name="connsiteX7" fmla="*/ 450111 w 918694"/>
              <a:gd name="connsiteY7" fmla="*/ 96441 h 1864523"/>
              <a:gd name="connsiteX8" fmla="*/ 428679 w 918694"/>
              <a:gd name="connsiteY8" fmla="*/ 100012 h 1864523"/>
              <a:gd name="connsiteX9" fmla="*/ 367958 w 918694"/>
              <a:gd name="connsiteY9" fmla="*/ 117872 h 1864523"/>
              <a:gd name="connsiteX10" fmla="*/ 303664 w 918694"/>
              <a:gd name="connsiteY10" fmla="*/ 125016 h 1864523"/>
              <a:gd name="connsiteX11" fmla="*/ 289376 w 918694"/>
              <a:gd name="connsiteY11" fmla="*/ 135731 h 1864523"/>
              <a:gd name="connsiteX12" fmla="*/ 275089 w 918694"/>
              <a:gd name="connsiteY12" fmla="*/ 139303 h 1864523"/>
              <a:gd name="connsiteX13" fmla="*/ 271517 w 918694"/>
              <a:gd name="connsiteY13" fmla="*/ 160734 h 1864523"/>
              <a:gd name="connsiteX14" fmla="*/ 260801 w 918694"/>
              <a:gd name="connsiteY14" fmla="*/ 182166 h 1864523"/>
              <a:gd name="connsiteX15" fmla="*/ 285804 w 918694"/>
              <a:gd name="connsiteY15" fmla="*/ 239316 h 1864523"/>
              <a:gd name="connsiteX16" fmla="*/ 539408 w 918694"/>
              <a:gd name="connsiteY16" fmla="*/ 257175 h 1864523"/>
              <a:gd name="connsiteX17" fmla="*/ 667995 w 918694"/>
              <a:gd name="connsiteY17" fmla="*/ 285750 h 1864523"/>
              <a:gd name="connsiteX18" fmla="*/ 743004 w 918694"/>
              <a:gd name="connsiteY18" fmla="*/ 296466 h 1864523"/>
              <a:gd name="connsiteX19" fmla="*/ 721573 w 918694"/>
              <a:gd name="connsiteY19" fmla="*/ 307181 h 1864523"/>
              <a:gd name="connsiteX20" fmla="*/ 703714 w 918694"/>
              <a:gd name="connsiteY20" fmla="*/ 317897 h 1864523"/>
              <a:gd name="connsiteX21" fmla="*/ 678711 w 918694"/>
              <a:gd name="connsiteY21" fmla="*/ 325041 h 1864523"/>
              <a:gd name="connsiteX22" fmla="*/ 607273 w 918694"/>
              <a:gd name="connsiteY22" fmla="*/ 350044 h 1864523"/>
              <a:gd name="connsiteX23" fmla="*/ 560839 w 918694"/>
              <a:gd name="connsiteY23" fmla="*/ 367903 h 1864523"/>
              <a:gd name="connsiteX24" fmla="*/ 550123 w 918694"/>
              <a:gd name="connsiteY24" fmla="*/ 375047 h 1864523"/>
              <a:gd name="connsiteX25" fmla="*/ 528692 w 918694"/>
              <a:gd name="connsiteY25" fmla="*/ 378619 h 1864523"/>
              <a:gd name="connsiteX26" fmla="*/ 510833 w 918694"/>
              <a:gd name="connsiteY26" fmla="*/ 389334 h 1864523"/>
              <a:gd name="connsiteX27" fmla="*/ 492973 w 918694"/>
              <a:gd name="connsiteY27" fmla="*/ 392906 h 1864523"/>
              <a:gd name="connsiteX28" fmla="*/ 332239 w 918694"/>
              <a:gd name="connsiteY28" fmla="*/ 400050 h 1864523"/>
              <a:gd name="connsiteX29" fmla="*/ 314379 w 918694"/>
              <a:gd name="connsiteY29" fmla="*/ 403622 h 1864523"/>
              <a:gd name="connsiteX30" fmla="*/ 282233 w 918694"/>
              <a:gd name="connsiteY30" fmla="*/ 410766 h 1864523"/>
              <a:gd name="connsiteX31" fmla="*/ 260801 w 918694"/>
              <a:gd name="connsiteY31" fmla="*/ 414337 h 1864523"/>
              <a:gd name="connsiteX32" fmla="*/ 250086 w 918694"/>
              <a:gd name="connsiteY32" fmla="*/ 425053 h 1864523"/>
              <a:gd name="connsiteX33" fmla="*/ 207223 w 918694"/>
              <a:gd name="connsiteY33" fmla="*/ 446484 h 1864523"/>
              <a:gd name="connsiteX34" fmla="*/ 160789 w 918694"/>
              <a:gd name="connsiteY34" fmla="*/ 464344 h 1864523"/>
              <a:gd name="connsiteX35" fmla="*/ 150073 w 918694"/>
              <a:gd name="connsiteY35" fmla="*/ 471487 h 1864523"/>
              <a:gd name="connsiteX36" fmla="*/ 117926 w 918694"/>
              <a:gd name="connsiteY36" fmla="*/ 485775 h 1864523"/>
              <a:gd name="connsiteX37" fmla="*/ 67920 w 918694"/>
              <a:gd name="connsiteY37" fmla="*/ 503634 h 1864523"/>
              <a:gd name="connsiteX38" fmla="*/ 57204 w 918694"/>
              <a:gd name="connsiteY38" fmla="*/ 517922 h 1864523"/>
              <a:gd name="connsiteX39" fmla="*/ 103639 w 918694"/>
              <a:gd name="connsiteY39" fmla="*/ 546497 h 1864523"/>
              <a:gd name="connsiteX40" fmla="*/ 132214 w 918694"/>
              <a:gd name="connsiteY40" fmla="*/ 553641 h 1864523"/>
              <a:gd name="connsiteX41" fmla="*/ 210795 w 918694"/>
              <a:gd name="connsiteY41" fmla="*/ 560784 h 1864523"/>
              <a:gd name="connsiteX42" fmla="*/ 307236 w 918694"/>
              <a:gd name="connsiteY42" fmla="*/ 564356 h 1864523"/>
              <a:gd name="connsiteX43" fmla="*/ 439395 w 918694"/>
              <a:gd name="connsiteY43" fmla="*/ 585787 h 1864523"/>
              <a:gd name="connsiteX44" fmla="*/ 464398 w 918694"/>
              <a:gd name="connsiteY44" fmla="*/ 592931 h 1864523"/>
              <a:gd name="connsiteX45" fmla="*/ 660851 w 918694"/>
              <a:gd name="connsiteY45" fmla="*/ 628650 h 1864523"/>
              <a:gd name="connsiteX46" fmla="*/ 689426 w 918694"/>
              <a:gd name="connsiteY46" fmla="*/ 646509 h 1864523"/>
              <a:gd name="connsiteX47" fmla="*/ 714429 w 918694"/>
              <a:gd name="connsiteY47" fmla="*/ 664369 h 1864523"/>
              <a:gd name="connsiteX48" fmla="*/ 725145 w 918694"/>
              <a:gd name="connsiteY48" fmla="*/ 667941 h 1864523"/>
              <a:gd name="connsiteX49" fmla="*/ 746576 w 918694"/>
              <a:gd name="connsiteY49" fmla="*/ 671512 h 1864523"/>
              <a:gd name="connsiteX50" fmla="*/ 821586 w 918694"/>
              <a:gd name="connsiteY50" fmla="*/ 682228 h 1864523"/>
              <a:gd name="connsiteX51" fmla="*/ 839445 w 918694"/>
              <a:gd name="connsiteY51" fmla="*/ 689372 h 1864523"/>
              <a:gd name="connsiteX52" fmla="*/ 860876 w 918694"/>
              <a:gd name="connsiteY52" fmla="*/ 767953 h 1864523"/>
              <a:gd name="connsiteX53" fmla="*/ 850161 w 918694"/>
              <a:gd name="connsiteY53" fmla="*/ 792956 h 1864523"/>
              <a:gd name="connsiteX54" fmla="*/ 721573 w 918694"/>
              <a:gd name="connsiteY54" fmla="*/ 821531 h 1864523"/>
              <a:gd name="connsiteX55" fmla="*/ 553695 w 918694"/>
              <a:gd name="connsiteY55" fmla="*/ 814387 h 1864523"/>
              <a:gd name="connsiteX56" fmla="*/ 539408 w 918694"/>
              <a:gd name="connsiteY56" fmla="*/ 803672 h 1864523"/>
              <a:gd name="connsiteX57" fmla="*/ 475114 w 918694"/>
              <a:gd name="connsiteY57" fmla="*/ 796528 h 1864523"/>
              <a:gd name="connsiteX58" fmla="*/ 346526 w 918694"/>
              <a:gd name="connsiteY58" fmla="*/ 803672 h 1864523"/>
              <a:gd name="connsiteX59" fmla="*/ 275089 w 918694"/>
              <a:gd name="connsiteY59" fmla="*/ 817959 h 1864523"/>
              <a:gd name="connsiteX60" fmla="*/ 242942 w 918694"/>
              <a:gd name="connsiteY60" fmla="*/ 832247 h 1864523"/>
              <a:gd name="connsiteX61" fmla="*/ 185792 w 918694"/>
              <a:gd name="connsiteY61" fmla="*/ 839391 h 1864523"/>
              <a:gd name="connsiteX62" fmla="*/ 142929 w 918694"/>
              <a:gd name="connsiteY62" fmla="*/ 857250 h 1864523"/>
              <a:gd name="connsiteX63" fmla="*/ 117926 w 918694"/>
              <a:gd name="connsiteY63" fmla="*/ 867966 h 1864523"/>
              <a:gd name="connsiteX64" fmla="*/ 89351 w 918694"/>
              <a:gd name="connsiteY64" fmla="*/ 885825 h 1864523"/>
              <a:gd name="connsiteX65" fmla="*/ 67920 w 918694"/>
              <a:gd name="connsiteY65" fmla="*/ 907256 h 1864523"/>
              <a:gd name="connsiteX66" fmla="*/ 32201 w 918694"/>
              <a:gd name="connsiteY66" fmla="*/ 921544 h 1864523"/>
              <a:gd name="connsiteX67" fmla="*/ 21486 w 918694"/>
              <a:gd name="connsiteY67" fmla="*/ 932259 h 1864523"/>
              <a:gd name="connsiteX68" fmla="*/ 54 w 918694"/>
              <a:gd name="connsiteY68" fmla="*/ 950119 h 1864523"/>
              <a:gd name="connsiteX69" fmla="*/ 82208 w 918694"/>
              <a:gd name="connsiteY69" fmla="*/ 1032272 h 1864523"/>
              <a:gd name="connsiteX70" fmla="*/ 428679 w 918694"/>
              <a:gd name="connsiteY70" fmla="*/ 1039416 h 1864523"/>
              <a:gd name="connsiteX71" fmla="*/ 482258 w 918694"/>
              <a:gd name="connsiteY71" fmla="*/ 1046559 h 1864523"/>
              <a:gd name="connsiteX72" fmla="*/ 521548 w 918694"/>
              <a:gd name="connsiteY72" fmla="*/ 1050131 h 1864523"/>
              <a:gd name="connsiteX73" fmla="*/ 660851 w 918694"/>
              <a:gd name="connsiteY73" fmla="*/ 1067991 h 1864523"/>
              <a:gd name="connsiteX74" fmla="*/ 764436 w 918694"/>
              <a:gd name="connsiteY74" fmla="*/ 1075134 h 1864523"/>
              <a:gd name="connsiteX75" fmla="*/ 818014 w 918694"/>
              <a:gd name="connsiteY75" fmla="*/ 1092994 h 1864523"/>
              <a:gd name="connsiteX76" fmla="*/ 860876 w 918694"/>
              <a:gd name="connsiteY76" fmla="*/ 1100137 h 1864523"/>
              <a:gd name="connsiteX77" fmla="*/ 907311 w 918694"/>
              <a:gd name="connsiteY77" fmla="*/ 1114425 h 1864523"/>
              <a:gd name="connsiteX78" fmla="*/ 918026 w 918694"/>
              <a:gd name="connsiteY78" fmla="*/ 1125141 h 1864523"/>
              <a:gd name="connsiteX79" fmla="*/ 914454 w 918694"/>
              <a:gd name="connsiteY79" fmla="*/ 1139428 h 1864523"/>
              <a:gd name="connsiteX80" fmla="*/ 839445 w 918694"/>
              <a:gd name="connsiteY80" fmla="*/ 1160859 h 1864523"/>
              <a:gd name="connsiteX81" fmla="*/ 793011 w 918694"/>
              <a:gd name="connsiteY81" fmla="*/ 1175147 h 1864523"/>
              <a:gd name="connsiteX82" fmla="*/ 768008 w 918694"/>
              <a:gd name="connsiteY82" fmla="*/ 1193006 h 1864523"/>
              <a:gd name="connsiteX83" fmla="*/ 675139 w 918694"/>
              <a:gd name="connsiteY83" fmla="*/ 1218009 h 1864523"/>
              <a:gd name="connsiteX84" fmla="*/ 375101 w 918694"/>
              <a:gd name="connsiteY84" fmla="*/ 1207294 h 1864523"/>
              <a:gd name="connsiteX85" fmla="*/ 225083 w 918694"/>
              <a:gd name="connsiteY85" fmla="*/ 1218009 h 1864523"/>
              <a:gd name="connsiteX86" fmla="*/ 178648 w 918694"/>
              <a:gd name="connsiteY86" fmla="*/ 1239441 h 1864523"/>
              <a:gd name="connsiteX87" fmla="*/ 164361 w 918694"/>
              <a:gd name="connsiteY87" fmla="*/ 1250156 h 1864523"/>
              <a:gd name="connsiteX88" fmla="*/ 132214 w 918694"/>
              <a:gd name="connsiteY88" fmla="*/ 1264444 h 1864523"/>
              <a:gd name="connsiteX89" fmla="*/ 110783 w 918694"/>
              <a:gd name="connsiteY89" fmla="*/ 1278731 h 1864523"/>
              <a:gd name="connsiteX90" fmla="*/ 82208 w 918694"/>
              <a:gd name="connsiteY90" fmla="*/ 1296591 h 1864523"/>
              <a:gd name="connsiteX91" fmla="*/ 100067 w 918694"/>
              <a:gd name="connsiteY91" fmla="*/ 1414462 h 1864523"/>
              <a:gd name="connsiteX92" fmla="*/ 125070 w 918694"/>
              <a:gd name="connsiteY92" fmla="*/ 1421606 h 1864523"/>
              <a:gd name="connsiteX93" fmla="*/ 157217 w 918694"/>
              <a:gd name="connsiteY93" fmla="*/ 1428750 h 1864523"/>
              <a:gd name="connsiteX94" fmla="*/ 214367 w 918694"/>
              <a:gd name="connsiteY94" fmla="*/ 1432322 h 1864523"/>
              <a:gd name="connsiteX95" fmla="*/ 557267 w 918694"/>
              <a:gd name="connsiteY95" fmla="*/ 1439466 h 1864523"/>
              <a:gd name="connsiteX96" fmla="*/ 632276 w 918694"/>
              <a:gd name="connsiteY96" fmla="*/ 1443037 h 1864523"/>
              <a:gd name="connsiteX97" fmla="*/ 653708 w 918694"/>
              <a:gd name="connsiteY97" fmla="*/ 1471612 h 1864523"/>
              <a:gd name="connsiteX98" fmla="*/ 664423 w 918694"/>
              <a:gd name="connsiteY98" fmla="*/ 1489472 h 1864523"/>
              <a:gd name="connsiteX99" fmla="*/ 667995 w 918694"/>
              <a:gd name="connsiteY99" fmla="*/ 1503759 h 1864523"/>
              <a:gd name="connsiteX100" fmla="*/ 625133 w 918694"/>
              <a:gd name="connsiteY100" fmla="*/ 1525191 h 1864523"/>
              <a:gd name="connsiteX101" fmla="*/ 550123 w 918694"/>
              <a:gd name="connsiteY101" fmla="*/ 1546622 h 1864523"/>
              <a:gd name="connsiteX102" fmla="*/ 517976 w 918694"/>
              <a:gd name="connsiteY102" fmla="*/ 1564481 h 1864523"/>
              <a:gd name="connsiteX103" fmla="*/ 475114 w 918694"/>
              <a:gd name="connsiteY103" fmla="*/ 1568053 h 1864523"/>
              <a:gd name="connsiteX104" fmla="*/ 360814 w 918694"/>
              <a:gd name="connsiteY104" fmla="*/ 1575197 h 1864523"/>
              <a:gd name="connsiteX105" fmla="*/ 350098 w 918694"/>
              <a:gd name="connsiteY105" fmla="*/ 1578769 h 1864523"/>
              <a:gd name="connsiteX106" fmla="*/ 310808 w 918694"/>
              <a:gd name="connsiteY106" fmla="*/ 1600200 h 1864523"/>
              <a:gd name="connsiteX107" fmla="*/ 300092 w 918694"/>
              <a:gd name="connsiteY107" fmla="*/ 1621631 h 1864523"/>
              <a:gd name="connsiteX108" fmla="*/ 314379 w 918694"/>
              <a:gd name="connsiteY108" fmla="*/ 1689497 h 1864523"/>
              <a:gd name="connsiteX109" fmla="*/ 339383 w 918694"/>
              <a:gd name="connsiteY109" fmla="*/ 1710928 h 1864523"/>
              <a:gd name="connsiteX110" fmla="*/ 489401 w 918694"/>
              <a:gd name="connsiteY110" fmla="*/ 1714500 h 1864523"/>
              <a:gd name="connsiteX111" fmla="*/ 489401 w 918694"/>
              <a:gd name="connsiteY111" fmla="*/ 1793081 h 1864523"/>
              <a:gd name="connsiteX112" fmla="*/ 478686 w 918694"/>
              <a:gd name="connsiteY112" fmla="*/ 1796653 h 1864523"/>
              <a:gd name="connsiteX113" fmla="*/ 467970 w 918694"/>
              <a:gd name="connsiteY113" fmla="*/ 1807369 h 1864523"/>
              <a:gd name="connsiteX114" fmla="*/ 457254 w 918694"/>
              <a:gd name="connsiteY114" fmla="*/ 1814512 h 1864523"/>
              <a:gd name="connsiteX115" fmla="*/ 453683 w 918694"/>
              <a:gd name="connsiteY115" fmla="*/ 1825228 h 1864523"/>
              <a:gd name="connsiteX116" fmla="*/ 439395 w 918694"/>
              <a:gd name="connsiteY116" fmla="*/ 1839516 h 1864523"/>
              <a:gd name="connsiteX117" fmla="*/ 435823 w 918694"/>
              <a:gd name="connsiteY117" fmla="*/ 1850231 h 1864523"/>
              <a:gd name="connsiteX118" fmla="*/ 435823 w 918694"/>
              <a:gd name="connsiteY118" fmla="*/ 1857375 h 186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918694" h="1864523">
                <a:moveTo>
                  <a:pt x="417964" y="0"/>
                </a:moveTo>
                <a:cubicBezTo>
                  <a:pt x="423917" y="5953"/>
                  <a:pt x="428818" y="13189"/>
                  <a:pt x="435823" y="17859"/>
                </a:cubicBezTo>
                <a:cubicBezTo>
                  <a:pt x="439908" y="20582"/>
                  <a:pt x="445235" y="20857"/>
                  <a:pt x="450111" y="21431"/>
                </a:cubicBezTo>
                <a:cubicBezTo>
                  <a:pt x="485762" y="25625"/>
                  <a:pt x="521548" y="28575"/>
                  <a:pt x="557267" y="32147"/>
                </a:cubicBezTo>
                <a:cubicBezTo>
                  <a:pt x="554886" y="42863"/>
                  <a:pt x="556371" y="55269"/>
                  <a:pt x="550123" y="64294"/>
                </a:cubicBezTo>
                <a:cubicBezTo>
                  <a:pt x="544659" y="72186"/>
                  <a:pt x="533706" y="74288"/>
                  <a:pt x="525120" y="78581"/>
                </a:cubicBezTo>
                <a:cubicBezTo>
                  <a:pt x="504415" y="88933"/>
                  <a:pt x="501585" y="86356"/>
                  <a:pt x="475114" y="89297"/>
                </a:cubicBezTo>
                <a:cubicBezTo>
                  <a:pt x="466780" y="91678"/>
                  <a:pt x="458557" y="94492"/>
                  <a:pt x="450111" y="96441"/>
                </a:cubicBezTo>
                <a:cubicBezTo>
                  <a:pt x="443054" y="98069"/>
                  <a:pt x="435657" y="98074"/>
                  <a:pt x="428679" y="100012"/>
                </a:cubicBezTo>
                <a:cubicBezTo>
                  <a:pt x="399936" y="107996"/>
                  <a:pt x="392572" y="114661"/>
                  <a:pt x="367958" y="117872"/>
                </a:cubicBezTo>
                <a:cubicBezTo>
                  <a:pt x="346576" y="120661"/>
                  <a:pt x="325095" y="122635"/>
                  <a:pt x="303664" y="125016"/>
                </a:cubicBezTo>
                <a:cubicBezTo>
                  <a:pt x="298901" y="128588"/>
                  <a:pt x="294701" y="133069"/>
                  <a:pt x="289376" y="135731"/>
                </a:cubicBezTo>
                <a:cubicBezTo>
                  <a:pt x="284985" y="137926"/>
                  <a:pt x="277942" y="135308"/>
                  <a:pt x="275089" y="139303"/>
                </a:cubicBezTo>
                <a:cubicBezTo>
                  <a:pt x="270880" y="145196"/>
                  <a:pt x="273807" y="153863"/>
                  <a:pt x="271517" y="160734"/>
                </a:cubicBezTo>
                <a:cubicBezTo>
                  <a:pt x="268991" y="168311"/>
                  <a:pt x="264373" y="175022"/>
                  <a:pt x="260801" y="182166"/>
                </a:cubicBezTo>
                <a:cubicBezTo>
                  <a:pt x="269135" y="201216"/>
                  <a:pt x="266263" y="232210"/>
                  <a:pt x="285804" y="239316"/>
                </a:cubicBezTo>
                <a:cubicBezTo>
                  <a:pt x="310545" y="248313"/>
                  <a:pt x="483138" y="254728"/>
                  <a:pt x="539408" y="257175"/>
                </a:cubicBezTo>
                <a:cubicBezTo>
                  <a:pt x="597710" y="273833"/>
                  <a:pt x="558379" y="263265"/>
                  <a:pt x="667995" y="285750"/>
                </a:cubicBezTo>
                <a:cubicBezTo>
                  <a:pt x="714429" y="295275"/>
                  <a:pt x="693983" y="292009"/>
                  <a:pt x="743004" y="296466"/>
                </a:cubicBezTo>
                <a:cubicBezTo>
                  <a:pt x="735860" y="300038"/>
                  <a:pt x="728585" y="303356"/>
                  <a:pt x="721573" y="307181"/>
                </a:cubicBezTo>
                <a:cubicBezTo>
                  <a:pt x="715478" y="310505"/>
                  <a:pt x="710122" y="315227"/>
                  <a:pt x="703714" y="317897"/>
                </a:cubicBezTo>
                <a:cubicBezTo>
                  <a:pt x="695713" y="321231"/>
                  <a:pt x="686700" y="321677"/>
                  <a:pt x="678711" y="325041"/>
                </a:cubicBezTo>
                <a:cubicBezTo>
                  <a:pt x="613544" y="352480"/>
                  <a:pt x="659942" y="343460"/>
                  <a:pt x="607273" y="350044"/>
                </a:cubicBezTo>
                <a:cubicBezTo>
                  <a:pt x="547310" y="384308"/>
                  <a:pt x="613371" y="350392"/>
                  <a:pt x="560839" y="367903"/>
                </a:cubicBezTo>
                <a:cubicBezTo>
                  <a:pt x="556766" y="369261"/>
                  <a:pt x="554196" y="373689"/>
                  <a:pt x="550123" y="375047"/>
                </a:cubicBezTo>
                <a:cubicBezTo>
                  <a:pt x="543252" y="377337"/>
                  <a:pt x="535836" y="377428"/>
                  <a:pt x="528692" y="378619"/>
                </a:cubicBezTo>
                <a:cubicBezTo>
                  <a:pt x="522739" y="382191"/>
                  <a:pt x="517279" y="386756"/>
                  <a:pt x="510833" y="389334"/>
                </a:cubicBezTo>
                <a:cubicBezTo>
                  <a:pt x="505196" y="391589"/>
                  <a:pt x="499033" y="392542"/>
                  <a:pt x="492973" y="392906"/>
                </a:cubicBezTo>
                <a:cubicBezTo>
                  <a:pt x="439438" y="396118"/>
                  <a:pt x="385817" y="397669"/>
                  <a:pt x="332239" y="400050"/>
                </a:cubicBezTo>
                <a:lnTo>
                  <a:pt x="314379" y="403622"/>
                </a:lnTo>
                <a:cubicBezTo>
                  <a:pt x="303646" y="405922"/>
                  <a:pt x="292997" y="408613"/>
                  <a:pt x="282233" y="410766"/>
                </a:cubicBezTo>
                <a:cubicBezTo>
                  <a:pt x="275131" y="412186"/>
                  <a:pt x="267945" y="413147"/>
                  <a:pt x="260801" y="414337"/>
                </a:cubicBezTo>
                <a:cubicBezTo>
                  <a:pt x="257229" y="417909"/>
                  <a:pt x="253966" y="421819"/>
                  <a:pt x="250086" y="425053"/>
                </a:cubicBezTo>
                <a:cubicBezTo>
                  <a:pt x="238757" y="434494"/>
                  <a:pt x="218317" y="441946"/>
                  <a:pt x="207223" y="446484"/>
                </a:cubicBezTo>
                <a:cubicBezTo>
                  <a:pt x="191874" y="452763"/>
                  <a:pt x="175982" y="457697"/>
                  <a:pt x="160789" y="464344"/>
                </a:cubicBezTo>
                <a:cubicBezTo>
                  <a:pt x="156856" y="466065"/>
                  <a:pt x="153800" y="469357"/>
                  <a:pt x="150073" y="471487"/>
                </a:cubicBezTo>
                <a:cubicBezTo>
                  <a:pt x="141356" y="476468"/>
                  <a:pt x="127116" y="482711"/>
                  <a:pt x="117926" y="485775"/>
                </a:cubicBezTo>
                <a:cubicBezTo>
                  <a:pt x="68941" y="502104"/>
                  <a:pt x="96825" y="489184"/>
                  <a:pt x="67920" y="503634"/>
                </a:cubicBezTo>
                <a:cubicBezTo>
                  <a:pt x="64348" y="508397"/>
                  <a:pt x="54008" y="512899"/>
                  <a:pt x="57204" y="517922"/>
                </a:cubicBezTo>
                <a:cubicBezTo>
                  <a:pt x="65556" y="531048"/>
                  <a:pt x="87024" y="541966"/>
                  <a:pt x="103639" y="546497"/>
                </a:cubicBezTo>
                <a:cubicBezTo>
                  <a:pt x="113111" y="549080"/>
                  <a:pt x="122482" y="552343"/>
                  <a:pt x="132214" y="553641"/>
                </a:cubicBezTo>
                <a:cubicBezTo>
                  <a:pt x="158285" y="557117"/>
                  <a:pt x="184542" y="559177"/>
                  <a:pt x="210795" y="560784"/>
                </a:cubicBezTo>
                <a:cubicBezTo>
                  <a:pt x="242904" y="562750"/>
                  <a:pt x="275089" y="563165"/>
                  <a:pt x="307236" y="564356"/>
                </a:cubicBezTo>
                <a:cubicBezTo>
                  <a:pt x="358285" y="589882"/>
                  <a:pt x="306107" y="565794"/>
                  <a:pt x="439395" y="585787"/>
                </a:cubicBezTo>
                <a:cubicBezTo>
                  <a:pt x="447967" y="587073"/>
                  <a:pt x="455926" y="591099"/>
                  <a:pt x="464398" y="592931"/>
                </a:cubicBezTo>
                <a:cubicBezTo>
                  <a:pt x="561667" y="613962"/>
                  <a:pt x="568229" y="613830"/>
                  <a:pt x="660851" y="628650"/>
                </a:cubicBezTo>
                <a:cubicBezTo>
                  <a:pt x="705723" y="662304"/>
                  <a:pt x="646271" y="619047"/>
                  <a:pt x="689426" y="646509"/>
                </a:cubicBezTo>
                <a:cubicBezTo>
                  <a:pt x="698067" y="652008"/>
                  <a:pt x="705646" y="659099"/>
                  <a:pt x="714429" y="664369"/>
                </a:cubicBezTo>
                <a:cubicBezTo>
                  <a:pt x="717658" y="666306"/>
                  <a:pt x="721469" y="667124"/>
                  <a:pt x="725145" y="667941"/>
                </a:cubicBezTo>
                <a:cubicBezTo>
                  <a:pt x="732215" y="669512"/>
                  <a:pt x="739412" y="670451"/>
                  <a:pt x="746576" y="671512"/>
                </a:cubicBezTo>
                <a:lnTo>
                  <a:pt x="821586" y="682228"/>
                </a:lnTo>
                <a:cubicBezTo>
                  <a:pt x="827539" y="684609"/>
                  <a:pt x="834911" y="684838"/>
                  <a:pt x="839445" y="689372"/>
                </a:cubicBezTo>
                <a:cubicBezTo>
                  <a:pt x="859993" y="709920"/>
                  <a:pt x="857494" y="742584"/>
                  <a:pt x="860876" y="767953"/>
                </a:cubicBezTo>
                <a:cubicBezTo>
                  <a:pt x="857304" y="776287"/>
                  <a:pt x="857906" y="788241"/>
                  <a:pt x="850161" y="792956"/>
                </a:cubicBezTo>
                <a:cubicBezTo>
                  <a:pt x="803076" y="821616"/>
                  <a:pt x="771849" y="818389"/>
                  <a:pt x="721573" y="821531"/>
                </a:cubicBezTo>
                <a:cubicBezTo>
                  <a:pt x="665614" y="819150"/>
                  <a:pt x="609438" y="819852"/>
                  <a:pt x="553695" y="814387"/>
                </a:cubicBezTo>
                <a:cubicBezTo>
                  <a:pt x="547771" y="813806"/>
                  <a:pt x="545213" y="804991"/>
                  <a:pt x="539408" y="803672"/>
                </a:cubicBezTo>
                <a:cubicBezTo>
                  <a:pt x="518381" y="798893"/>
                  <a:pt x="496545" y="798909"/>
                  <a:pt x="475114" y="796528"/>
                </a:cubicBezTo>
                <a:cubicBezTo>
                  <a:pt x="432251" y="798909"/>
                  <a:pt x="389210" y="799099"/>
                  <a:pt x="346526" y="803672"/>
                </a:cubicBezTo>
                <a:cubicBezTo>
                  <a:pt x="322380" y="806259"/>
                  <a:pt x="275089" y="817959"/>
                  <a:pt x="275089" y="817959"/>
                </a:cubicBezTo>
                <a:cubicBezTo>
                  <a:pt x="264373" y="822722"/>
                  <a:pt x="254345" y="829510"/>
                  <a:pt x="242942" y="832247"/>
                </a:cubicBezTo>
                <a:cubicBezTo>
                  <a:pt x="224274" y="836727"/>
                  <a:pt x="204417" y="834735"/>
                  <a:pt x="185792" y="839391"/>
                </a:cubicBezTo>
                <a:cubicBezTo>
                  <a:pt x="170776" y="843145"/>
                  <a:pt x="157194" y="851244"/>
                  <a:pt x="142929" y="857250"/>
                </a:cubicBezTo>
                <a:cubicBezTo>
                  <a:pt x="134572" y="860769"/>
                  <a:pt x="125615" y="863160"/>
                  <a:pt x="117926" y="867966"/>
                </a:cubicBezTo>
                <a:cubicBezTo>
                  <a:pt x="108401" y="873919"/>
                  <a:pt x="98183" y="878886"/>
                  <a:pt x="89351" y="885825"/>
                </a:cubicBezTo>
                <a:cubicBezTo>
                  <a:pt x="81407" y="892067"/>
                  <a:pt x="76956" y="902738"/>
                  <a:pt x="67920" y="907256"/>
                </a:cubicBezTo>
                <a:cubicBezTo>
                  <a:pt x="42098" y="920168"/>
                  <a:pt x="54237" y="916035"/>
                  <a:pt x="32201" y="921544"/>
                </a:cubicBezTo>
                <a:cubicBezTo>
                  <a:pt x="28629" y="925116"/>
                  <a:pt x="25261" y="928903"/>
                  <a:pt x="21486" y="932259"/>
                </a:cubicBezTo>
                <a:cubicBezTo>
                  <a:pt x="14536" y="938437"/>
                  <a:pt x="-1032" y="940883"/>
                  <a:pt x="54" y="950119"/>
                </a:cubicBezTo>
                <a:cubicBezTo>
                  <a:pt x="2950" y="974734"/>
                  <a:pt x="63748" y="1030129"/>
                  <a:pt x="82208" y="1032272"/>
                </a:cubicBezTo>
                <a:cubicBezTo>
                  <a:pt x="196952" y="1045591"/>
                  <a:pt x="313189" y="1037035"/>
                  <a:pt x="428679" y="1039416"/>
                </a:cubicBezTo>
                <a:lnTo>
                  <a:pt x="482258" y="1046559"/>
                </a:lnTo>
                <a:cubicBezTo>
                  <a:pt x="495322" y="1048066"/>
                  <a:pt x="508491" y="1048564"/>
                  <a:pt x="521548" y="1050131"/>
                </a:cubicBezTo>
                <a:cubicBezTo>
                  <a:pt x="608128" y="1060521"/>
                  <a:pt x="542558" y="1057038"/>
                  <a:pt x="660851" y="1067991"/>
                </a:cubicBezTo>
                <a:cubicBezTo>
                  <a:pt x="695314" y="1071182"/>
                  <a:pt x="729908" y="1072753"/>
                  <a:pt x="764436" y="1075134"/>
                </a:cubicBezTo>
                <a:cubicBezTo>
                  <a:pt x="782295" y="1081087"/>
                  <a:pt x="799791" y="1088270"/>
                  <a:pt x="818014" y="1092994"/>
                </a:cubicBezTo>
                <a:cubicBezTo>
                  <a:pt x="832035" y="1096629"/>
                  <a:pt x="846792" y="1096757"/>
                  <a:pt x="860876" y="1100137"/>
                </a:cubicBezTo>
                <a:cubicBezTo>
                  <a:pt x="876623" y="1103916"/>
                  <a:pt x="891833" y="1109662"/>
                  <a:pt x="907311" y="1114425"/>
                </a:cubicBezTo>
                <a:cubicBezTo>
                  <a:pt x="910883" y="1117997"/>
                  <a:pt x="916638" y="1120284"/>
                  <a:pt x="918026" y="1125141"/>
                </a:cubicBezTo>
                <a:cubicBezTo>
                  <a:pt x="919374" y="1129861"/>
                  <a:pt x="918923" y="1137397"/>
                  <a:pt x="914454" y="1139428"/>
                </a:cubicBezTo>
                <a:cubicBezTo>
                  <a:pt x="890781" y="1150188"/>
                  <a:pt x="864392" y="1153522"/>
                  <a:pt x="839445" y="1160859"/>
                </a:cubicBezTo>
                <a:cubicBezTo>
                  <a:pt x="823909" y="1165429"/>
                  <a:pt x="793011" y="1175147"/>
                  <a:pt x="793011" y="1175147"/>
                </a:cubicBezTo>
                <a:cubicBezTo>
                  <a:pt x="784677" y="1181100"/>
                  <a:pt x="777248" y="1188587"/>
                  <a:pt x="768008" y="1193006"/>
                </a:cubicBezTo>
                <a:cubicBezTo>
                  <a:pt x="718314" y="1216772"/>
                  <a:pt x="720128" y="1213510"/>
                  <a:pt x="675139" y="1218009"/>
                </a:cubicBezTo>
                <a:lnTo>
                  <a:pt x="375101" y="1207294"/>
                </a:lnTo>
                <a:cubicBezTo>
                  <a:pt x="266642" y="1205456"/>
                  <a:pt x="287421" y="1202426"/>
                  <a:pt x="225083" y="1218009"/>
                </a:cubicBezTo>
                <a:cubicBezTo>
                  <a:pt x="168580" y="1251911"/>
                  <a:pt x="257564" y="1199983"/>
                  <a:pt x="178648" y="1239441"/>
                </a:cubicBezTo>
                <a:cubicBezTo>
                  <a:pt x="173324" y="1242103"/>
                  <a:pt x="169314" y="1246854"/>
                  <a:pt x="164361" y="1250156"/>
                </a:cubicBezTo>
                <a:cubicBezTo>
                  <a:pt x="145822" y="1262515"/>
                  <a:pt x="150740" y="1259812"/>
                  <a:pt x="132214" y="1264444"/>
                </a:cubicBezTo>
                <a:cubicBezTo>
                  <a:pt x="109124" y="1287532"/>
                  <a:pt x="133529" y="1266324"/>
                  <a:pt x="110783" y="1278731"/>
                </a:cubicBezTo>
                <a:cubicBezTo>
                  <a:pt x="100922" y="1284110"/>
                  <a:pt x="91733" y="1290638"/>
                  <a:pt x="82208" y="1296591"/>
                </a:cubicBezTo>
                <a:cubicBezTo>
                  <a:pt x="56150" y="1340019"/>
                  <a:pt x="57115" y="1328557"/>
                  <a:pt x="100067" y="1414462"/>
                </a:cubicBezTo>
                <a:cubicBezTo>
                  <a:pt x="103943" y="1422215"/>
                  <a:pt x="116661" y="1419504"/>
                  <a:pt x="125070" y="1421606"/>
                </a:cubicBezTo>
                <a:cubicBezTo>
                  <a:pt x="135719" y="1424268"/>
                  <a:pt x="146318" y="1427442"/>
                  <a:pt x="157217" y="1428750"/>
                </a:cubicBezTo>
                <a:cubicBezTo>
                  <a:pt x="176168" y="1431024"/>
                  <a:pt x="195287" y="1431811"/>
                  <a:pt x="214367" y="1432322"/>
                </a:cubicBezTo>
                <a:lnTo>
                  <a:pt x="557267" y="1439466"/>
                </a:lnTo>
                <a:cubicBezTo>
                  <a:pt x="582270" y="1440656"/>
                  <a:pt x="607559" y="1439082"/>
                  <a:pt x="632276" y="1443037"/>
                </a:cubicBezTo>
                <a:cubicBezTo>
                  <a:pt x="647827" y="1445525"/>
                  <a:pt x="648517" y="1461230"/>
                  <a:pt x="653708" y="1471612"/>
                </a:cubicBezTo>
                <a:cubicBezTo>
                  <a:pt x="656813" y="1477822"/>
                  <a:pt x="660851" y="1483519"/>
                  <a:pt x="664423" y="1489472"/>
                </a:cubicBezTo>
                <a:cubicBezTo>
                  <a:pt x="665614" y="1494234"/>
                  <a:pt x="670940" y="1499832"/>
                  <a:pt x="667995" y="1503759"/>
                </a:cubicBezTo>
                <a:cubicBezTo>
                  <a:pt x="663742" y="1509430"/>
                  <a:pt x="634327" y="1522362"/>
                  <a:pt x="625133" y="1525191"/>
                </a:cubicBezTo>
                <a:cubicBezTo>
                  <a:pt x="600279" y="1532838"/>
                  <a:pt x="550123" y="1546622"/>
                  <a:pt x="550123" y="1546622"/>
                </a:cubicBezTo>
                <a:cubicBezTo>
                  <a:pt x="539407" y="1552575"/>
                  <a:pt x="529763" y="1561113"/>
                  <a:pt x="517976" y="1564481"/>
                </a:cubicBezTo>
                <a:cubicBezTo>
                  <a:pt x="504191" y="1568420"/>
                  <a:pt x="489418" y="1567078"/>
                  <a:pt x="475114" y="1568053"/>
                </a:cubicBezTo>
                <a:lnTo>
                  <a:pt x="360814" y="1575197"/>
                </a:lnTo>
                <a:cubicBezTo>
                  <a:pt x="357242" y="1576388"/>
                  <a:pt x="353539" y="1577240"/>
                  <a:pt x="350098" y="1578769"/>
                </a:cubicBezTo>
                <a:cubicBezTo>
                  <a:pt x="332325" y="1586668"/>
                  <a:pt x="326938" y="1590521"/>
                  <a:pt x="310808" y="1600200"/>
                </a:cubicBezTo>
                <a:cubicBezTo>
                  <a:pt x="307236" y="1607344"/>
                  <a:pt x="299773" y="1613650"/>
                  <a:pt x="300092" y="1621631"/>
                </a:cubicBezTo>
                <a:cubicBezTo>
                  <a:pt x="301016" y="1644730"/>
                  <a:pt x="307068" y="1667565"/>
                  <a:pt x="314379" y="1689497"/>
                </a:cubicBezTo>
                <a:cubicBezTo>
                  <a:pt x="317614" y="1699202"/>
                  <a:pt x="328055" y="1710425"/>
                  <a:pt x="339383" y="1710928"/>
                </a:cubicBezTo>
                <a:cubicBezTo>
                  <a:pt x="389354" y="1713149"/>
                  <a:pt x="439395" y="1713309"/>
                  <a:pt x="489401" y="1714500"/>
                </a:cubicBezTo>
                <a:cubicBezTo>
                  <a:pt x="500339" y="1747313"/>
                  <a:pt x="503285" y="1745875"/>
                  <a:pt x="489401" y="1793081"/>
                </a:cubicBezTo>
                <a:cubicBezTo>
                  <a:pt x="488339" y="1796693"/>
                  <a:pt x="482258" y="1795462"/>
                  <a:pt x="478686" y="1796653"/>
                </a:cubicBezTo>
                <a:cubicBezTo>
                  <a:pt x="475114" y="1800225"/>
                  <a:pt x="471851" y="1804135"/>
                  <a:pt x="467970" y="1807369"/>
                </a:cubicBezTo>
                <a:cubicBezTo>
                  <a:pt x="464672" y="1810117"/>
                  <a:pt x="459936" y="1811160"/>
                  <a:pt x="457254" y="1814512"/>
                </a:cubicBezTo>
                <a:cubicBezTo>
                  <a:pt x="454902" y="1817452"/>
                  <a:pt x="455871" y="1822164"/>
                  <a:pt x="453683" y="1825228"/>
                </a:cubicBezTo>
                <a:cubicBezTo>
                  <a:pt x="449768" y="1830709"/>
                  <a:pt x="444158" y="1834753"/>
                  <a:pt x="439395" y="1839516"/>
                </a:cubicBezTo>
                <a:cubicBezTo>
                  <a:pt x="438204" y="1843088"/>
                  <a:pt x="437306" y="1846771"/>
                  <a:pt x="435823" y="1850231"/>
                </a:cubicBezTo>
                <a:cubicBezTo>
                  <a:pt x="429335" y="1865369"/>
                  <a:pt x="423546" y="1869652"/>
                  <a:pt x="435823" y="1857375"/>
                </a:cubicBezTo>
              </a:path>
            </a:pathLst>
          </a:custGeom>
          <a:noFill/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63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4" grpId="0" animBg="1"/>
      <p:bldP spid="14" grpId="1" animBg="1"/>
      <p:bldP spid="15" grpId="0"/>
      <p:bldP spid="19" grpId="0"/>
      <p:bldP spid="20" grpId="0" animBg="1"/>
      <p:bldP spid="21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30" name="Rectangle 29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/>
          <p:cNvSpPr/>
          <p:nvPr/>
        </p:nvSpPr>
        <p:spPr bwMode="auto">
          <a:xfrm>
            <a:off x="28196" y="5639153"/>
            <a:ext cx="5515534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</a:rPr>
              <a:t>Trafficking of substances patterns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09234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4122" y="-18479"/>
            <a:ext cx="12256122" cy="6926928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 bwMode="auto">
          <a:xfrm>
            <a:off x="10954794" y="6360362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Back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825" y="1725398"/>
            <a:ext cx="276802" cy="3469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2161" y="965134"/>
            <a:ext cx="259786" cy="3256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8493" y="2689623"/>
            <a:ext cx="207098" cy="25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833" y="2057699"/>
            <a:ext cx="165376" cy="202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4367" y="5880604"/>
            <a:ext cx="199018" cy="2531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5774" y="0"/>
            <a:ext cx="154366" cy="189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7701" y="1532568"/>
            <a:ext cx="201886" cy="25681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084" y="1105139"/>
            <a:ext cx="193410" cy="2368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4471" y="6207964"/>
            <a:ext cx="243153" cy="3047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31" y="6227777"/>
            <a:ext cx="203440" cy="249110"/>
          </a:xfrm>
          <a:prstGeom prst="rect">
            <a:avLst/>
          </a:prstGeom>
        </p:spPr>
      </p:pic>
      <p:sp>
        <p:nvSpPr>
          <p:cNvPr id="27" name="Rectangle: Rounded Corners 26"/>
          <p:cNvSpPr/>
          <p:nvPr/>
        </p:nvSpPr>
        <p:spPr bwMode="auto">
          <a:xfrm>
            <a:off x="459078" y="4256342"/>
            <a:ext cx="1131570" cy="32004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Narcotics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5" name="Rectangle: Rounded Corners 34"/>
          <p:cNvSpPr/>
          <p:nvPr/>
        </p:nvSpPr>
        <p:spPr bwMode="auto">
          <a:xfrm>
            <a:off x="459078" y="3539112"/>
            <a:ext cx="1131570" cy="320040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Explosives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6" name="Rectangle: Rounded Corners 35"/>
          <p:cNvSpPr/>
          <p:nvPr/>
        </p:nvSpPr>
        <p:spPr bwMode="auto">
          <a:xfrm>
            <a:off x="459078" y="4973572"/>
            <a:ext cx="1131570" cy="32004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Flammable 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7" name="Rectangle: Rounded Corners 36"/>
          <p:cNvSpPr/>
          <p:nvPr/>
        </p:nvSpPr>
        <p:spPr bwMode="auto">
          <a:xfrm>
            <a:off x="459078" y="5690802"/>
            <a:ext cx="1131570" cy="32004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Toxics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8" name="Rectangle: Rounded Corners 37"/>
          <p:cNvSpPr/>
          <p:nvPr/>
        </p:nvSpPr>
        <p:spPr bwMode="auto">
          <a:xfrm>
            <a:off x="459078" y="2821882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Forbidden 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9" name="Rectangle: Rounded Corners 38"/>
          <p:cNvSpPr/>
          <p:nvPr/>
        </p:nvSpPr>
        <p:spPr bwMode="auto">
          <a:xfrm>
            <a:off x="459078" y="2104652"/>
            <a:ext cx="1131570" cy="320040"/>
          </a:xfrm>
          <a:prstGeom prst="round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Supervision 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0" name="Rectangle: Rounded Corners 39"/>
          <p:cNvSpPr/>
          <p:nvPr/>
        </p:nvSpPr>
        <p:spPr bwMode="auto">
          <a:xfrm>
            <a:off x="436352" y="1393303"/>
            <a:ext cx="1131570" cy="32004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Alcohol 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Rectangle: Beveled 1"/>
          <p:cNvSpPr/>
          <p:nvPr/>
        </p:nvSpPr>
        <p:spPr bwMode="auto">
          <a:xfrm>
            <a:off x="102029" y="1502296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1" name="Rectangle: Beveled 40"/>
          <p:cNvSpPr/>
          <p:nvPr/>
        </p:nvSpPr>
        <p:spPr bwMode="auto">
          <a:xfrm>
            <a:off x="104117" y="2168262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2" name="Rectangle: Beveled 41"/>
          <p:cNvSpPr/>
          <p:nvPr/>
        </p:nvSpPr>
        <p:spPr bwMode="auto">
          <a:xfrm>
            <a:off x="106205" y="2834228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3" name="Rectangle: Beveled 42"/>
          <p:cNvSpPr/>
          <p:nvPr/>
        </p:nvSpPr>
        <p:spPr bwMode="auto">
          <a:xfrm>
            <a:off x="95767" y="3575350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4" name="Rectangle: Beveled 43"/>
          <p:cNvSpPr/>
          <p:nvPr/>
        </p:nvSpPr>
        <p:spPr bwMode="auto">
          <a:xfrm>
            <a:off x="110381" y="4291420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Rectangle: Beveled 44"/>
          <p:cNvSpPr/>
          <p:nvPr/>
        </p:nvSpPr>
        <p:spPr bwMode="auto">
          <a:xfrm>
            <a:off x="124995" y="4994964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" name="Rectangle: Beveled 45"/>
          <p:cNvSpPr/>
          <p:nvPr/>
        </p:nvSpPr>
        <p:spPr bwMode="auto">
          <a:xfrm>
            <a:off x="139609" y="5723560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9" name="Rectangle: Rounded Corners 48"/>
          <p:cNvSpPr/>
          <p:nvPr/>
        </p:nvSpPr>
        <p:spPr bwMode="auto">
          <a:xfrm>
            <a:off x="459078" y="774793"/>
            <a:ext cx="1131570" cy="32004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Safe  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0" name="Rectangle: Beveled 49"/>
          <p:cNvSpPr/>
          <p:nvPr/>
        </p:nvSpPr>
        <p:spPr bwMode="auto">
          <a:xfrm>
            <a:off x="104117" y="802928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80499" y="4344596"/>
            <a:ext cx="73932" cy="72155"/>
            <a:chOff x="-1352811" y="1532568"/>
            <a:chExt cx="651353" cy="635694"/>
          </a:xfrm>
        </p:grpSpPr>
        <p:cxnSp>
          <p:nvCxnSpPr>
            <p:cNvPr id="68" name="Straight Connector 67"/>
            <p:cNvCxnSpPr/>
            <p:nvPr/>
          </p:nvCxnSpPr>
          <p:spPr bwMode="auto">
            <a:xfrm>
              <a:off x="-1352811" y="1987678"/>
              <a:ext cx="225469" cy="18058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flipV="1">
              <a:off x="-1127342" y="1532568"/>
              <a:ext cx="425884" cy="6356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0" name="Rectangle: Rounded Corners 69"/>
          <p:cNvSpPr/>
          <p:nvPr/>
        </p:nvSpPr>
        <p:spPr bwMode="auto">
          <a:xfrm>
            <a:off x="11029950" y="15430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1" name="Rectangle: Rounded Corners 70"/>
          <p:cNvSpPr/>
          <p:nvPr/>
        </p:nvSpPr>
        <p:spPr bwMode="auto">
          <a:xfrm>
            <a:off x="11029950" y="22288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checkpoint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2" name="Rectangle: Rounded Corners 71"/>
          <p:cNvSpPr/>
          <p:nvPr/>
        </p:nvSpPr>
        <p:spPr bwMode="auto">
          <a:xfrm>
            <a:off x="11029950" y="284607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factory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5" name="Rectangle: Rounded Corners 74"/>
          <p:cNvSpPr/>
          <p:nvPr/>
        </p:nvSpPr>
        <p:spPr bwMode="auto">
          <a:xfrm>
            <a:off x="1832610" y="17411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in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6" name="Rectangle: Rounded Corners 75"/>
          <p:cNvSpPr/>
          <p:nvPr/>
        </p:nvSpPr>
        <p:spPr bwMode="auto">
          <a:xfrm>
            <a:off x="3120390" y="186308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out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2" y="1007086"/>
            <a:ext cx="201886" cy="256818"/>
          </a:xfrm>
          <a:prstGeom prst="rect">
            <a:avLst/>
          </a:prstGeom>
        </p:spPr>
      </p:pic>
      <p:sp>
        <p:nvSpPr>
          <p:cNvPr id="79" name="Rectangle: Rounded Corners 78"/>
          <p:cNvSpPr/>
          <p:nvPr/>
        </p:nvSpPr>
        <p:spPr bwMode="auto">
          <a:xfrm>
            <a:off x="6171181" y="0"/>
            <a:ext cx="1804410" cy="589359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Trafficking</a:t>
            </a:r>
            <a:endParaRPr kumimoji="0" lang="he-IL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 flipH="1">
            <a:off x="7819634" y="2955091"/>
            <a:ext cx="63529" cy="59167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 flipH="1">
            <a:off x="8132772" y="2260952"/>
            <a:ext cx="63529" cy="59167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 flipH="1">
            <a:off x="9688927" y="2066883"/>
            <a:ext cx="63529" cy="59167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 flipH="1">
            <a:off x="9684162" y="1272732"/>
            <a:ext cx="63529" cy="59167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4" name="Oval 83"/>
          <p:cNvSpPr/>
          <p:nvPr/>
        </p:nvSpPr>
        <p:spPr bwMode="auto">
          <a:xfrm flipH="1" flipV="1">
            <a:off x="8201514" y="2269681"/>
            <a:ext cx="60232" cy="560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6" name="Oval 85"/>
          <p:cNvSpPr/>
          <p:nvPr/>
        </p:nvSpPr>
        <p:spPr bwMode="auto">
          <a:xfrm flipH="1" flipV="1">
            <a:off x="7885996" y="2965008"/>
            <a:ext cx="60232" cy="560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7" name="Oval 86"/>
          <p:cNvSpPr/>
          <p:nvPr/>
        </p:nvSpPr>
        <p:spPr bwMode="auto">
          <a:xfrm flipH="1" flipV="1">
            <a:off x="9636228" y="2068456"/>
            <a:ext cx="60232" cy="560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 flipH="1" flipV="1">
            <a:off x="7855516" y="3007680"/>
            <a:ext cx="60232" cy="5609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 flipH="1" flipV="1">
            <a:off x="8763820" y="152720"/>
            <a:ext cx="60232" cy="5609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Freeform: Shape 10"/>
          <p:cNvSpPr/>
          <p:nvPr/>
        </p:nvSpPr>
        <p:spPr bwMode="auto">
          <a:xfrm>
            <a:off x="7923228" y="2036550"/>
            <a:ext cx="1760934" cy="960113"/>
          </a:xfrm>
          <a:custGeom>
            <a:avLst/>
            <a:gdLst>
              <a:gd name="connsiteX0" fmla="*/ 0 w 1760934"/>
              <a:gd name="connsiteY0" fmla="*/ 960113 h 960113"/>
              <a:gd name="connsiteX1" fmla="*/ 314325 w 1760934"/>
              <a:gd name="connsiteY1" fmla="*/ 256453 h 960113"/>
              <a:gd name="connsiteX2" fmla="*/ 821531 w 1760934"/>
              <a:gd name="connsiteY2" fmla="*/ 131438 h 960113"/>
              <a:gd name="connsiteX3" fmla="*/ 1153715 w 1760934"/>
              <a:gd name="connsiteY3" fmla="*/ 6422 h 960113"/>
              <a:gd name="connsiteX4" fmla="*/ 1500187 w 1760934"/>
              <a:gd name="connsiteY4" fmla="*/ 24281 h 960113"/>
              <a:gd name="connsiteX5" fmla="*/ 1760934 w 1760934"/>
              <a:gd name="connsiteY5" fmla="*/ 77860 h 96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0934" h="960113">
                <a:moveTo>
                  <a:pt x="0" y="960113"/>
                </a:moveTo>
                <a:cubicBezTo>
                  <a:pt x="88701" y="677339"/>
                  <a:pt x="177403" y="394565"/>
                  <a:pt x="314325" y="256453"/>
                </a:cubicBezTo>
                <a:cubicBezTo>
                  <a:pt x="451247" y="118341"/>
                  <a:pt x="681633" y="173110"/>
                  <a:pt x="821531" y="131438"/>
                </a:cubicBezTo>
                <a:cubicBezTo>
                  <a:pt x="961429" y="89766"/>
                  <a:pt x="1040606" y="24281"/>
                  <a:pt x="1153715" y="6422"/>
                </a:cubicBezTo>
                <a:cubicBezTo>
                  <a:pt x="1266824" y="-11438"/>
                  <a:pt x="1398984" y="12375"/>
                  <a:pt x="1500187" y="24281"/>
                </a:cubicBezTo>
                <a:cubicBezTo>
                  <a:pt x="1601390" y="36187"/>
                  <a:pt x="1627584" y="104649"/>
                  <a:pt x="1760934" y="77860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Freeform: Shape 11"/>
          <p:cNvSpPr/>
          <p:nvPr/>
        </p:nvSpPr>
        <p:spPr bwMode="auto">
          <a:xfrm>
            <a:off x="7854553" y="185738"/>
            <a:ext cx="1476583" cy="2868215"/>
          </a:xfrm>
          <a:custGeom>
            <a:avLst/>
            <a:gdLst>
              <a:gd name="connsiteX0" fmla="*/ 946547 w 1476583"/>
              <a:gd name="connsiteY0" fmla="*/ 0 h 2868215"/>
              <a:gd name="connsiteX1" fmla="*/ 1464469 w 1476583"/>
              <a:gd name="connsiteY1" fmla="*/ 646509 h 2868215"/>
              <a:gd name="connsiteX2" fmla="*/ 1321594 w 1476583"/>
              <a:gd name="connsiteY2" fmla="*/ 1135856 h 2868215"/>
              <a:gd name="connsiteX3" fmla="*/ 1428750 w 1476583"/>
              <a:gd name="connsiteY3" fmla="*/ 1528762 h 2868215"/>
              <a:gd name="connsiteX4" fmla="*/ 1178719 w 1476583"/>
              <a:gd name="connsiteY4" fmla="*/ 2135981 h 2868215"/>
              <a:gd name="connsiteX5" fmla="*/ 867966 w 1476583"/>
              <a:gd name="connsiteY5" fmla="*/ 2521743 h 2868215"/>
              <a:gd name="connsiteX6" fmla="*/ 0 w 1476583"/>
              <a:gd name="connsiteY6" fmla="*/ 2868215 h 28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6583" h="2868215">
                <a:moveTo>
                  <a:pt x="946547" y="0"/>
                </a:moveTo>
                <a:cubicBezTo>
                  <a:pt x="1174254" y="228600"/>
                  <a:pt x="1401961" y="457200"/>
                  <a:pt x="1464469" y="646509"/>
                </a:cubicBezTo>
                <a:cubicBezTo>
                  <a:pt x="1526977" y="835818"/>
                  <a:pt x="1327547" y="988814"/>
                  <a:pt x="1321594" y="1135856"/>
                </a:cubicBezTo>
                <a:cubicBezTo>
                  <a:pt x="1315641" y="1282898"/>
                  <a:pt x="1452562" y="1362075"/>
                  <a:pt x="1428750" y="1528762"/>
                </a:cubicBezTo>
                <a:cubicBezTo>
                  <a:pt x="1404938" y="1695449"/>
                  <a:pt x="1272183" y="1970484"/>
                  <a:pt x="1178719" y="2135981"/>
                </a:cubicBezTo>
                <a:cubicBezTo>
                  <a:pt x="1085255" y="2301478"/>
                  <a:pt x="1064419" y="2399704"/>
                  <a:pt x="867966" y="2521743"/>
                </a:cubicBezTo>
                <a:cubicBezTo>
                  <a:pt x="671513" y="2643782"/>
                  <a:pt x="130373" y="2809874"/>
                  <a:pt x="0" y="2868215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 flipH="1" flipV="1">
            <a:off x="9201969" y="590874"/>
            <a:ext cx="60232" cy="5609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2" name="Oval 91"/>
          <p:cNvSpPr/>
          <p:nvPr/>
        </p:nvSpPr>
        <p:spPr bwMode="auto">
          <a:xfrm flipH="1" flipV="1">
            <a:off x="8990035" y="2318478"/>
            <a:ext cx="60232" cy="5609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3" name="Oval 92"/>
          <p:cNvSpPr/>
          <p:nvPr/>
        </p:nvSpPr>
        <p:spPr bwMode="auto">
          <a:xfrm flipH="1" flipV="1">
            <a:off x="8695949" y="2681621"/>
            <a:ext cx="60232" cy="5609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Oval 93"/>
          <p:cNvSpPr/>
          <p:nvPr/>
        </p:nvSpPr>
        <p:spPr bwMode="auto">
          <a:xfrm flipH="1" flipV="1">
            <a:off x="7650574" y="3204311"/>
            <a:ext cx="60232" cy="56096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5" name="Oval 94"/>
          <p:cNvSpPr/>
          <p:nvPr/>
        </p:nvSpPr>
        <p:spPr bwMode="auto">
          <a:xfrm flipH="1" flipV="1">
            <a:off x="8656654" y="6521414"/>
            <a:ext cx="60232" cy="56096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Freeform: Shape 12"/>
          <p:cNvSpPr/>
          <p:nvPr/>
        </p:nvSpPr>
        <p:spPr bwMode="auto">
          <a:xfrm>
            <a:off x="7693819" y="3243263"/>
            <a:ext cx="1017984" cy="3357562"/>
          </a:xfrm>
          <a:custGeom>
            <a:avLst/>
            <a:gdLst>
              <a:gd name="connsiteX0" fmla="*/ 0 w 1017984"/>
              <a:gd name="connsiteY0" fmla="*/ 0 h 3357562"/>
              <a:gd name="connsiteX1" fmla="*/ 517922 w 1017984"/>
              <a:gd name="connsiteY1" fmla="*/ 1264443 h 3357562"/>
              <a:gd name="connsiteX2" fmla="*/ 714375 w 1017984"/>
              <a:gd name="connsiteY2" fmla="*/ 1821656 h 3357562"/>
              <a:gd name="connsiteX3" fmla="*/ 857250 w 1017984"/>
              <a:gd name="connsiteY3" fmla="*/ 2375296 h 3357562"/>
              <a:gd name="connsiteX4" fmla="*/ 946547 w 1017984"/>
              <a:gd name="connsiteY4" fmla="*/ 2839640 h 3357562"/>
              <a:gd name="connsiteX5" fmla="*/ 1017984 w 1017984"/>
              <a:gd name="connsiteY5" fmla="*/ 3357562 h 335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984" h="3357562">
                <a:moveTo>
                  <a:pt x="0" y="0"/>
                </a:moveTo>
                <a:cubicBezTo>
                  <a:pt x="199430" y="480417"/>
                  <a:pt x="398860" y="960834"/>
                  <a:pt x="517922" y="1264443"/>
                </a:cubicBezTo>
                <a:cubicBezTo>
                  <a:pt x="636985" y="1568052"/>
                  <a:pt x="657820" y="1636514"/>
                  <a:pt x="714375" y="1821656"/>
                </a:cubicBezTo>
                <a:cubicBezTo>
                  <a:pt x="770930" y="2006798"/>
                  <a:pt x="818555" y="2205632"/>
                  <a:pt x="857250" y="2375296"/>
                </a:cubicBezTo>
                <a:cubicBezTo>
                  <a:pt x="895945" y="2544960"/>
                  <a:pt x="919758" y="2675929"/>
                  <a:pt x="946547" y="2839640"/>
                </a:cubicBezTo>
                <a:cubicBezTo>
                  <a:pt x="973336" y="3003351"/>
                  <a:pt x="995660" y="3180456"/>
                  <a:pt x="1017984" y="3357562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3198" y="1127104"/>
            <a:ext cx="2444036" cy="68916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2049" y="3348414"/>
            <a:ext cx="619938" cy="93529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6436" y="2188927"/>
            <a:ext cx="2011164" cy="7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6" grpId="0" animBg="1"/>
      <p:bldP spid="87" grpId="0" animBg="1"/>
      <p:bldP spid="89" grpId="0" animBg="1"/>
      <p:bldP spid="90" grpId="0" animBg="1"/>
      <p:bldP spid="11" grpId="0" animBg="1"/>
      <p:bldP spid="12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4122" y="-18479"/>
            <a:ext cx="12256122" cy="6926928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 bwMode="auto">
          <a:xfrm>
            <a:off x="10954794" y="6360362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Back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5825" y="1725398"/>
            <a:ext cx="276802" cy="3469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2161" y="965134"/>
            <a:ext cx="259786" cy="3256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8493" y="2689623"/>
            <a:ext cx="207098" cy="25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833" y="2057699"/>
            <a:ext cx="165376" cy="202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4367" y="5880604"/>
            <a:ext cx="199018" cy="2531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5774" y="0"/>
            <a:ext cx="154366" cy="1890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7701" y="1532568"/>
            <a:ext cx="201886" cy="25681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3084" y="1105139"/>
            <a:ext cx="193410" cy="2368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4471" y="6207964"/>
            <a:ext cx="243153" cy="30479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0431" y="6227777"/>
            <a:ext cx="203440" cy="249110"/>
          </a:xfrm>
          <a:prstGeom prst="rect">
            <a:avLst/>
          </a:prstGeom>
        </p:spPr>
      </p:pic>
      <p:sp>
        <p:nvSpPr>
          <p:cNvPr id="27" name="Rectangle: Rounded Corners 26"/>
          <p:cNvSpPr/>
          <p:nvPr/>
        </p:nvSpPr>
        <p:spPr bwMode="auto">
          <a:xfrm>
            <a:off x="459078" y="4256342"/>
            <a:ext cx="1131570" cy="32004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Narcotics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5" name="Rectangle: Rounded Corners 34"/>
          <p:cNvSpPr/>
          <p:nvPr/>
        </p:nvSpPr>
        <p:spPr bwMode="auto">
          <a:xfrm>
            <a:off x="459078" y="3539112"/>
            <a:ext cx="1131570" cy="320040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Explosives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6" name="Rectangle: Rounded Corners 35"/>
          <p:cNvSpPr/>
          <p:nvPr/>
        </p:nvSpPr>
        <p:spPr bwMode="auto">
          <a:xfrm>
            <a:off x="459078" y="4973572"/>
            <a:ext cx="1131570" cy="32004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Flammable 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7" name="Rectangle: Rounded Corners 36"/>
          <p:cNvSpPr/>
          <p:nvPr/>
        </p:nvSpPr>
        <p:spPr bwMode="auto">
          <a:xfrm>
            <a:off x="459078" y="5690802"/>
            <a:ext cx="1131570" cy="32004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Toxics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8" name="Rectangle: Rounded Corners 37"/>
          <p:cNvSpPr/>
          <p:nvPr/>
        </p:nvSpPr>
        <p:spPr bwMode="auto">
          <a:xfrm>
            <a:off x="459078" y="2821882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Forbidden 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9" name="Rectangle: Rounded Corners 38"/>
          <p:cNvSpPr/>
          <p:nvPr/>
        </p:nvSpPr>
        <p:spPr bwMode="auto">
          <a:xfrm>
            <a:off x="459078" y="2104652"/>
            <a:ext cx="1131570" cy="320040"/>
          </a:xfrm>
          <a:prstGeom prst="round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Supervision 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0" name="Rectangle: Rounded Corners 39"/>
          <p:cNvSpPr/>
          <p:nvPr/>
        </p:nvSpPr>
        <p:spPr bwMode="auto">
          <a:xfrm>
            <a:off x="436352" y="1393303"/>
            <a:ext cx="1131570" cy="320040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Alcohol 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Rectangle: Beveled 1"/>
          <p:cNvSpPr/>
          <p:nvPr/>
        </p:nvSpPr>
        <p:spPr bwMode="auto">
          <a:xfrm>
            <a:off x="102029" y="1502296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1" name="Rectangle: Beveled 40"/>
          <p:cNvSpPr/>
          <p:nvPr/>
        </p:nvSpPr>
        <p:spPr bwMode="auto">
          <a:xfrm>
            <a:off x="104117" y="2168262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2" name="Rectangle: Beveled 41"/>
          <p:cNvSpPr/>
          <p:nvPr/>
        </p:nvSpPr>
        <p:spPr bwMode="auto">
          <a:xfrm>
            <a:off x="106205" y="2834228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3" name="Rectangle: Beveled 42"/>
          <p:cNvSpPr/>
          <p:nvPr/>
        </p:nvSpPr>
        <p:spPr bwMode="auto">
          <a:xfrm>
            <a:off x="95767" y="3575350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4" name="Rectangle: Beveled 43"/>
          <p:cNvSpPr/>
          <p:nvPr/>
        </p:nvSpPr>
        <p:spPr bwMode="auto">
          <a:xfrm>
            <a:off x="110381" y="4291420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Rectangle: Beveled 44"/>
          <p:cNvSpPr/>
          <p:nvPr/>
        </p:nvSpPr>
        <p:spPr bwMode="auto">
          <a:xfrm>
            <a:off x="124995" y="4994964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" name="Rectangle: Beveled 45"/>
          <p:cNvSpPr/>
          <p:nvPr/>
        </p:nvSpPr>
        <p:spPr bwMode="auto">
          <a:xfrm>
            <a:off x="139609" y="5723560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9" name="Rectangle: Rounded Corners 48"/>
          <p:cNvSpPr/>
          <p:nvPr/>
        </p:nvSpPr>
        <p:spPr bwMode="auto">
          <a:xfrm>
            <a:off x="459078" y="774793"/>
            <a:ext cx="1131570" cy="32004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Safe  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0" name="Rectangle: Beveled 49"/>
          <p:cNvSpPr/>
          <p:nvPr/>
        </p:nvSpPr>
        <p:spPr bwMode="auto">
          <a:xfrm>
            <a:off x="104117" y="802928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80499" y="4344596"/>
            <a:ext cx="73932" cy="72155"/>
            <a:chOff x="-1352811" y="1532568"/>
            <a:chExt cx="651353" cy="635694"/>
          </a:xfrm>
        </p:grpSpPr>
        <p:cxnSp>
          <p:nvCxnSpPr>
            <p:cNvPr id="68" name="Straight Connector 67"/>
            <p:cNvCxnSpPr/>
            <p:nvPr/>
          </p:nvCxnSpPr>
          <p:spPr bwMode="auto">
            <a:xfrm>
              <a:off x="-1352811" y="1987678"/>
              <a:ext cx="225469" cy="18058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flipV="1">
              <a:off x="-1127342" y="1532568"/>
              <a:ext cx="425884" cy="6356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0" name="Rectangle: Rounded Corners 69"/>
          <p:cNvSpPr/>
          <p:nvPr/>
        </p:nvSpPr>
        <p:spPr bwMode="auto">
          <a:xfrm>
            <a:off x="11029950" y="15430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1" name="Rectangle: Rounded Corners 70"/>
          <p:cNvSpPr/>
          <p:nvPr/>
        </p:nvSpPr>
        <p:spPr bwMode="auto">
          <a:xfrm>
            <a:off x="11029950" y="22288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checkpoint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2" name="Rectangle: Rounded Corners 71"/>
          <p:cNvSpPr/>
          <p:nvPr/>
        </p:nvSpPr>
        <p:spPr bwMode="auto">
          <a:xfrm>
            <a:off x="11029950" y="284607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factory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5" name="Rectangle: Rounded Corners 74"/>
          <p:cNvSpPr/>
          <p:nvPr/>
        </p:nvSpPr>
        <p:spPr bwMode="auto">
          <a:xfrm>
            <a:off x="1832610" y="17411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in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6" name="Rectangle: Rounded Corners 75"/>
          <p:cNvSpPr/>
          <p:nvPr/>
        </p:nvSpPr>
        <p:spPr bwMode="auto">
          <a:xfrm>
            <a:off x="3120390" y="186308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out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7322" y="1007086"/>
            <a:ext cx="201886" cy="256818"/>
          </a:xfrm>
          <a:prstGeom prst="rect">
            <a:avLst/>
          </a:prstGeom>
        </p:spPr>
      </p:pic>
      <p:sp>
        <p:nvSpPr>
          <p:cNvPr id="79" name="Rectangle: Rounded Corners 78"/>
          <p:cNvSpPr/>
          <p:nvPr/>
        </p:nvSpPr>
        <p:spPr bwMode="auto">
          <a:xfrm>
            <a:off x="6171181" y="0"/>
            <a:ext cx="1804410" cy="589359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Trafficking</a:t>
            </a:r>
            <a:endParaRPr kumimoji="0" lang="he-IL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 flipH="1">
            <a:off x="7819634" y="2955091"/>
            <a:ext cx="63529" cy="59167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 flipH="1">
            <a:off x="8132772" y="2260952"/>
            <a:ext cx="63529" cy="59167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 flipH="1">
            <a:off x="9688927" y="2066883"/>
            <a:ext cx="63529" cy="59167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 flipH="1">
            <a:off x="9684162" y="1272732"/>
            <a:ext cx="63529" cy="59167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4" name="Oval 83"/>
          <p:cNvSpPr/>
          <p:nvPr/>
        </p:nvSpPr>
        <p:spPr bwMode="auto">
          <a:xfrm flipH="1" flipV="1">
            <a:off x="8201514" y="2269681"/>
            <a:ext cx="60232" cy="560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6" name="Oval 85"/>
          <p:cNvSpPr/>
          <p:nvPr/>
        </p:nvSpPr>
        <p:spPr bwMode="auto">
          <a:xfrm flipH="1" flipV="1">
            <a:off x="7885996" y="2965008"/>
            <a:ext cx="60232" cy="560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7" name="Oval 86"/>
          <p:cNvSpPr/>
          <p:nvPr/>
        </p:nvSpPr>
        <p:spPr bwMode="auto">
          <a:xfrm flipH="1" flipV="1">
            <a:off x="9636228" y="2068456"/>
            <a:ext cx="60232" cy="5609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 flipH="1" flipV="1">
            <a:off x="7855516" y="3007680"/>
            <a:ext cx="60232" cy="5609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 flipH="1" flipV="1">
            <a:off x="8763820" y="152720"/>
            <a:ext cx="60232" cy="5609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Freeform: Shape 10"/>
          <p:cNvSpPr/>
          <p:nvPr/>
        </p:nvSpPr>
        <p:spPr bwMode="auto">
          <a:xfrm>
            <a:off x="7923228" y="2036550"/>
            <a:ext cx="1760934" cy="960113"/>
          </a:xfrm>
          <a:custGeom>
            <a:avLst/>
            <a:gdLst>
              <a:gd name="connsiteX0" fmla="*/ 0 w 1760934"/>
              <a:gd name="connsiteY0" fmla="*/ 960113 h 960113"/>
              <a:gd name="connsiteX1" fmla="*/ 314325 w 1760934"/>
              <a:gd name="connsiteY1" fmla="*/ 256453 h 960113"/>
              <a:gd name="connsiteX2" fmla="*/ 821531 w 1760934"/>
              <a:gd name="connsiteY2" fmla="*/ 131438 h 960113"/>
              <a:gd name="connsiteX3" fmla="*/ 1153715 w 1760934"/>
              <a:gd name="connsiteY3" fmla="*/ 6422 h 960113"/>
              <a:gd name="connsiteX4" fmla="*/ 1500187 w 1760934"/>
              <a:gd name="connsiteY4" fmla="*/ 24281 h 960113"/>
              <a:gd name="connsiteX5" fmla="*/ 1760934 w 1760934"/>
              <a:gd name="connsiteY5" fmla="*/ 77860 h 96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0934" h="960113">
                <a:moveTo>
                  <a:pt x="0" y="960113"/>
                </a:moveTo>
                <a:cubicBezTo>
                  <a:pt x="88701" y="677339"/>
                  <a:pt x="177403" y="394565"/>
                  <a:pt x="314325" y="256453"/>
                </a:cubicBezTo>
                <a:cubicBezTo>
                  <a:pt x="451247" y="118341"/>
                  <a:pt x="681633" y="173110"/>
                  <a:pt x="821531" y="131438"/>
                </a:cubicBezTo>
                <a:cubicBezTo>
                  <a:pt x="961429" y="89766"/>
                  <a:pt x="1040606" y="24281"/>
                  <a:pt x="1153715" y="6422"/>
                </a:cubicBezTo>
                <a:cubicBezTo>
                  <a:pt x="1266824" y="-11438"/>
                  <a:pt x="1398984" y="12375"/>
                  <a:pt x="1500187" y="24281"/>
                </a:cubicBezTo>
                <a:cubicBezTo>
                  <a:pt x="1601390" y="36187"/>
                  <a:pt x="1627584" y="104649"/>
                  <a:pt x="1760934" y="77860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Freeform: Shape 11"/>
          <p:cNvSpPr/>
          <p:nvPr/>
        </p:nvSpPr>
        <p:spPr bwMode="auto">
          <a:xfrm>
            <a:off x="7854553" y="185738"/>
            <a:ext cx="1476583" cy="2868215"/>
          </a:xfrm>
          <a:custGeom>
            <a:avLst/>
            <a:gdLst>
              <a:gd name="connsiteX0" fmla="*/ 946547 w 1476583"/>
              <a:gd name="connsiteY0" fmla="*/ 0 h 2868215"/>
              <a:gd name="connsiteX1" fmla="*/ 1464469 w 1476583"/>
              <a:gd name="connsiteY1" fmla="*/ 646509 h 2868215"/>
              <a:gd name="connsiteX2" fmla="*/ 1321594 w 1476583"/>
              <a:gd name="connsiteY2" fmla="*/ 1135856 h 2868215"/>
              <a:gd name="connsiteX3" fmla="*/ 1428750 w 1476583"/>
              <a:gd name="connsiteY3" fmla="*/ 1528762 h 2868215"/>
              <a:gd name="connsiteX4" fmla="*/ 1178719 w 1476583"/>
              <a:gd name="connsiteY4" fmla="*/ 2135981 h 2868215"/>
              <a:gd name="connsiteX5" fmla="*/ 867966 w 1476583"/>
              <a:gd name="connsiteY5" fmla="*/ 2521743 h 2868215"/>
              <a:gd name="connsiteX6" fmla="*/ 0 w 1476583"/>
              <a:gd name="connsiteY6" fmla="*/ 2868215 h 2868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6583" h="2868215">
                <a:moveTo>
                  <a:pt x="946547" y="0"/>
                </a:moveTo>
                <a:cubicBezTo>
                  <a:pt x="1174254" y="228600"/>
                  <a:pt x="1401961" y="457200"/>
                  <a:pt x="1464469" y="646509"/>
                </a:cubicBezTo>
                <a:cubicBezTo>
                  <a:pt x="1526977" y="835818"/>
                  <a:pt x="1327547" y="988814"/>
                  <a:pt x="1321594" y="1135856"/>
                </a:cubicBezTo>
                <a:cubicBezTo>
                  <a:pt x="1315641" y="1282898"/>
                  <a:pt x="1452562" y="1362075"/>
                  <a:pt x="1428750" y="1528762"/>
                </a:cubicBezTo>
                <a:cubicBezTo>
                  <a:pt x="1404938" y="1695449"/>
                  <a:pt x="1272183" y="1970484"/>
                  <a:pt x="1178719" y="2135981"/>
                </a:cubicBezTo>
                <a:cubicBezTo>
                  <a:pt x="1085255" y="2301478"/>
                  <a:pt x="1064419" y="2399704"/>
                  <a:pt x="867966" y="2521743"/>
                </a:cubicBezTo>
                <a:cubicBezTo>
                  <a:pt x="671513" y="2643782"/>
                  <a:pt x="130373" y="2809874"/>
                  <a:pt x="0" y="2868215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 flipH="1" flipV="1">
            <a:off x="9201969" y="590874"/>
            <a:ext cx="60232" cy="5609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2" name="Oval 91"/>
          <p:cNvSpPr/>
          <p:nvPr/>
        </p:nvSpPr>
        <p:spPr bwMode="auto">
          <a:xfrm flipH="1" flipV="1">
            <a:off x="8990035" y="2318478"/>
            <a:ext cx="60232" cy="5609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3" name="Oval 92"/>
          <p:cNvSpPr/>
          <p:nvPr/>
        </p:nvSpPr>
        <p:spPr bwMode="auto">
          <a:xfrm flipH="1" flipV="1">
            <a:off x="8695949" y="2681621"/>
            <a:ext cx="60232" cy="5609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Oval 93"/>
          <p:cNvSpPr/>
          <p:nvPr/>
        </p:nvSpPr>
        <p:spPr bwMode="auto">
          <a:xfrm flipH="1" flipV="1">
            <a:off x="7650574" y="3204311"/>
            <a:ext cx="60232" cy="56096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5" name="Oval 94"/>
          <p:cNvSpPr/>
          <p:nvPr/>
        </p:nvSpPr>
        <p:spPr bwMode="auto">
          <a:xfrm flipH="1" flipV="1">
            <a:off x="8656654" y="6521414"/>
            <a:ext cx="60232" cy="56096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Freeform: Shape 12"/>
          <p:cNvSpPr/>
          <p:nvPr/>
        </p:nvSpPr>
        <p:spPr bwMode="auto">
          <a:xfrm>
            <a:off x="7693819" y="3243263"/>
            <a:ext cx="1017984" cy="3357562"/>
          </a:xfrm>
          <a:custGeom>
            <a:avLst/>
            <a:gdLst>
              <a:gd name="connsiteX0" fmla="*/ 0 w 1017984"/>
              <a:gd name="connsiteY0" fmla="*/ 0 h 3357562"/>
              <a:gd name="connsiteX1" fmla="*/ 517922 w 1017984"/>
              <a:gd name="connsiteY1" fmla="*/ 1264443 h 3357562"/>
              <a:gd name="connsiteX2" fmla="*/ 714375 w 1017984"/>
              <a:gd name="connsiteY2" fmla="*/ 1821656 h 3357562"/>
              <a:gd name="connsiteX3" fmla="*/ 857250 w 1017984"/>
              <a:gd name="connsiteY3" fmla="*/ 2375296 h 3357562"/>
              <a:gd name="connsiteX4" fmla="*/ 946547 w 1017984"/>
              <a:gd name="connsiteY4" fmla="*/ 2839640 h 3357562"/>
              <a:gd name="connsiteX5" fmla="*/ 1017984 w 1017984"/>
              <a:gd name="connsiteY5" fmla="*/ 3357562 h 335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7984" h="3357562">
                <a:moveTo>
                  <a:pt x="0" y="0"/>
                </a:moveTo>
                <a:cubicBezTo>
                  <a:pt x="199430" y="480417"/>
                  <a:pt x="398860" y="960834"/>
                  <a:pt x="517922" y="1264443"/>
                </a:cubicBezTo>
                <a:cubicBezTo>
                  <a:pt x="636985" y="1568052"/>
                  <a:pt x="657820" y="1636514"/>
                  <a:pt x="714375" y="1821656"/>
                </a:cubicBezTo>
                <a:cubicBezTo>
                  <a:pt x="770930" y="2006798"/>
                  <a:pt x="818555" y="2205632"/>
                  <a:pt x="857250" y="2375296"/>
                </a:cubicBezTo>
                <a:cubicBezTo>
                  <a:pt x="895945" y="2544960"/>
                  <a:pt x="919758" y="2675929"/>
                  <a:pt x="946547" y="2839640"/>
                </a:cubicBezTo>
                <a:cubicBezTo>
                  <a:pt x="973336" y="3003351"/>
                  <a:pt x="995660" y="3180456"/>
                  <a:pt x="1017984" y="3357562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3198" y="1127104"/>
            <a:ext cx="2444036" cy="68916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2049" y="3348414"/>
            <a:ext cx="619938" cy="93529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6436" y="2188927"/>
            <a:ext cx="2011164" cy="719926"/>
          </a:xfrm>
          <a:prstGeom prst="rect">
            <a:avLst/>
          </a:prstGeom>
        </p:spPr>
      </p:pic>
      <p:pic>
        <p:nvPicPr>
          <p:cNvPr id="61" name="Graphic 60" descr="User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18429" y="85596"/>
            <a:ext cx="451257" cy="451257"/>
          </a:xfrm>
          <a:prstGeom prst="rect">
            <a:avLst/>
          </a:prstGeom>
        </p:spPr>
      </p:pic>
      <p:pic>
        <p:nvPicPr>
          <p:cNvPr id="62" name="Graphic 61" descr="User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80797" y="219364"/>
            <a:ext cx="451257" cy="451257"/>
          </a:xfrm>
          <a:prstGeom prst="rect">
            <a:avLst/>
          </a:prstGeom>
        </p:spPr>
      </p:pic>
      <p:pic>
        <p:nvPicPr>
          <p:cNvPr id="63" name="Graphic 62" descr="User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32731" y="2266093"/>
            <a:ext cx="451257" cy="451257"/>
          </a:xfrm>
          <a:prstGeom prst="rect">
            <a:avLst/>
          </a:prstGeom>
        </p:spPr>
      </p:pic>
      <p:pic>
        <p:nvPicPr>
          <p:cNvPr id="64" name="Graphic 63" descr="User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33736" y="2763601"/>
            <a:ext cx="451257" cy="451257"/>
          </a:xfrm>
          <a:prstGeom prst="rect">
            <a:avLst/>
          </a:prstGeom>
        </p:spPr>
      </p:pic>
      <p:pic>
        <p:nvPicPr>
          <p:cNvPr id="65" name="Graphic 64" descr="User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8324" y="3102728"/>
            <a:ext cx="451257" cy="451257"/>
          </a:xfrm>
          <a:prstGeom prst="rect">
            <a:avLst/>
          </a:prstGeom>
        </p:spPr>
      </p:pic>
      <p:pic>
        <p:nvPicPr>
          <p:cNvPr id="66" name="Graphic 65" descr="User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12471" y="2405537"/>
            <a:ext cx="451257" cy="451257"/>
          </a:xfrm>
          <a:prstGeom prst="rect">
            <a:avLst/>
          </a:prstGeom>
        </p:spPr>
      </p:pic>
      <p:pic>
        <p:nvPicPr>
          <p:cNvPr id="74" name="Graphic 73" descr="User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22870" y="1682261"/>
            <a:ext cx="451257" cy="451257"/>
          </a:xfrm>
          <a:prstGeom prst="rect">
            <a:avLst/>
          </a:prstGeom>
        </p:spPr>
      </p:pic>
      <p:pic>
        <p:nvPicPr>
          <p:cNvPr id="77" name="Graphic 76" descr="User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63722" y="2003221"/>
            <a:ext cx="451257" cy="451257"/>
          </a:xfrm>
          <a:prstGeom prst="rect">
            <a:avLst/>
          </a:prstGeom>
        </p:spPr>
      </p:pic>
      <p:pic>
        <p:nvPicPr>
          <p:cNvPr id="78" name="Graphic 77" descr="User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29692" y="1106270"/>
            <a:ext cx="451257" cy="451257"/>
          </a:xfrm>
          <a:prstGeom prst="rect">
            <a:avLst/>
          </a:prstGeom>
        </p:spPr>
      </p:pic>
      <p:pic>
        <p:nvPicPr>
          <p:cNvPr id="85" name="Graphic 84" descr="User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46924" y="6381361"/>
            <a:ext cx="451257" cy="451257"/>
          </a:xfrm>
          <a:prstGeom prst="rect">
            <a:avLst/>
          </a:prstGeom>
        </p:spPr>
      </p:pic>
      <p:pic>
        <p:nvPicPr>
          <p:cNvPr id="88" name="Graphic 87" descr="User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13018" y="3279699"/>
            <a:ext cx="451257" cy="4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71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79400"/>
            <a:ext cx="12192000" cy="620674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7535" y="2292096"/>
            <a:ext cx="8827008" cy="443886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Algorithm </a:t>
            </a:r>
            <a:r>
              <a:rPr kumimoji="0" lang="he-I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 "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narcotrafficking</a:t>
            </a:r>
            <a:r>
              <a:rPr kumimoji="0" lang="he-I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"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6324" y="1040166"/>
            <a:ext cx="10769600" cy="56603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The graphs below explains the Raman capabilities to create differentiation between two types of Cocaine.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The red rectangle emphasis the monovalent difference between those two materials, one from Israel and one from the east. </a:t>
            </a: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6868104" y="3074083"/>
            <a:ext cx="1816608" cy="27188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355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9400"/>
            <a:ext cx="12192000" cy="620674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61428" y="1197610"/>
            <a:ext cx="10769600" cy="56603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The certainty of the differentiation is due to LDS advanced identification algorithm.</a:t>
            </a: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668" y="1751689"/>
            <a:ext cx="10037064" cy="492952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Algorithm </a:t>
            </a:r>
            <a:r>
              <a:rPr kumimoji="0" lang="he-I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 "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narcotrafficking</a:t>
            </a:r>
            <a:r>
              <a:rPr kumimoji="0" lang="he-I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"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171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279400"/>
            <a:ext cx="12192000" cy="620674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400" y="899668"/>
            <a:ext cx="10769600" cy="56603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In the graph poses three types of Methamphetamine. 2 from the east and one from Israel. The algorithm output is that the 2 from the east has very similar molecular level unlike the one from Israel that is completely different.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This is due to the following reasons: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Different luminescence background.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Picks ratios.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Different X’s value to common picks.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New Raman picks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 </a:t>
            </a: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342900" marR="0" lvl="0" indent="-34290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0080" y="2582487"/>
            <a:ext cx="7741920" cy="427551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85800" y="4318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Algorithm </a:t>
            </a:r>
            <a:r>
              <a:rPr kumimoji="0" lang="he-I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 "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narcotrafficking</a:t>
            </a:r>
            <a:r>
              <a:rPr kumimoji="0" lang="he-I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"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2278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793" y="0"/>
            <a:ext cx="12258501" cy="6858000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 bwMode="auto">
          <a:xfrm>
            <a:off x="11029950" y="15430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11029950" y="22288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checkpoint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2129790" y="625487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Trafficking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3417570" y="625487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Tracking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 bwMode="auto">
          <a:xfrm>
            <a:off x="1832610" y="35699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in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ectangle: Rounded Corners 14"/>
          <p:cNvSpPr/>
          <p:nvPr/>
        </p:nvSpPr>
        <p:spPr bwMode="auto">
          <a:xfrm>
            <a:off x="3120390" y="35699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out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 bwMode="auto">
          <a:xfrm>
            <a:off x="11029950" y="284607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factory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523" y="2440915"/>
            <a:ext cx="172274" cy="215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042" y="2732746"/>
            <a:ext cx="140139" cy="178272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 bwMode="auto">
          <a:xfrm flipH="1">
            <a:off x="3283981" y="2351267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 flipH="1">
            <a:off x="3221018" y="3024642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 flipH="1">
            <a:off x="2801115" y="2957703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 flipH="1">
            <a:off x="4642355" y="4535571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 flipH="1">
            <a:off x="3425923" y="1896435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 flipH="1">
            <a:off x="2231670" y="1734701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 flipH="1">
            <a:off x="4251960" y="1719082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9505" y="774793"/>
            <a:ext cx="1501143" cy="5236049"/>
            <a:chOff x="89505" y="774793"/>
            <a:chExt cx="1501143" cy="5236049"/>
          </a:xfrm>
        </p:grpSpPr>
        <p:sp>
          <p:nvSpPr>
            <p:cNvPr id="56" name="Rectangle: Rounded Corners 55"/>
            <p:cNvSpPr/>
            <p:nvPr/>
          </p:nvSpPr>
          <p:spPr bwMode="auto">
            <a:xfrm>
              <a:off x="459078" y="4256342"/>
              <a:ext cx="1131570" cy="32004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283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Narcotics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Rectangle: Rounded Corners 56"/>
            <p:cNvSpPr/>
            <p:nvPr/>
          </p:nvSpPr>
          <p:spPr bwMode="auto">
            <a:xfrm>
              <a:off x="459078" y="3539112"/>
              <a:ext cx="1131570" cy="32004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Explosives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8" name="Rectangle: Rounded Corners 57"/>
            <p:cNvSpPr/>
            <p:nvPr/>
          </p:nvSpPr>
          <p:spPr bwMode="auto">
            <a:xfrm>
              <a:off x="459078" y="4973572"/>
              <a:ext cx="1131570" cy="32004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Flammable 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9" name="Rectangle: Rounded Corners 58"/>
            <p:cNvSpPr/>
            <p:nvPr/>
          </p:nvSpPr>
          <p:spPr bwMode="auto">
            <a:xfrm>
              <a:off x="459078" y="5690802"/>
              <a:ext cx="1131570" cy="32004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Toxics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: Rounded Corners 59"/>
            <p:cNvSpPr/>
            <p:nvPr/>
          </p:nvSpPr>
          <p:spPr bwMode="auto">
            <a:xfrm>
              <a:off x="459078" y="2821882"/>
              <a:ext cx="1131570" cy="32004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Forbidden 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1" name="Rectangle: Rounded Corners 60"/>
            <p:cNvSpPr/>
            <p:nvPr/>
          </p:nvSpPr>
          <p:spPr bwMode="auto">
            <a:xfrm>
              <a:off x="459078" y="2104652"/>
              <a:ext cx="1131570" cy="320040"/>
            </a:xfrm>
            <a:prstGeom prst="roundRect">
              <a:avLst/>
            </a:prstGeom>
            <a:solidFill>
              <a:schemeClr val="accent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Supervision 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2" name="Rectangle: Rounded Corners 61"/>
            <p:cNvSpPr/>
            <p:nvPr/>
          </p:nvSpPr>
          <p:spPr bwMode="auto">
            <a:xfrm>
              <a:off x="436352" y="1393303"/>
              <a:ext cx="1131570" cy="320040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Alcohol 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3" name="Rectangle: Beveled 62"/>
            <p:cNvSpPr/>
            <p:nvPr/>
          </p:nvSpPr>
          <p:spPr bwMode="auto">
            <a:xfrm>
              <a:off x="106205" y="2834228"/>
              <a:ext cx="225468" cy="211047"/>
            </a:xfrm>
            <a:prstGeom prst="bevel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4" name="Rectangle: Beveled 63"/>
            <p:cNvSpPr/>
            <p:nvPr/>
          </p:nvSpPr>
          <p:spPr bwMode="auto">
            <a:xfrm>
              <a:off x="110381" y="4291420"/>
              <a:ext cx="225468" cy="211047"/>
            </a:xfrm>
            <a:prstGeom prst="bevel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5" name="Rectangle: Beveled 64"/>
            <p:cNvSpPr/>
            <p:nvPr/>
          </p:nvSpPr>
          <p:spPr bwMode="auto">
            <a:xfrm>
              <a:off x="89505" y="5723560"/>
              <a:ext cx="225468" cy="211047"/>
            </a:xfrm>
            <a:prstGeom prst="bevel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" name="Rectangle: Rounded Corners 65"/>
            <p:cNvSpPr/>
            <p:nvPr/>
          </p:nvSpPr>
          <p:spPr bwMode="auto">
            <a:xfrm>
              <a:off x="459078" y="774793"/>
              <a:ext cx="1131570" cy="32004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Safe  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" name="Rectangle: Beveled 66"/>
            <p:cNvSpPr/>
            <p:nvPr/>
          </p:nvSpPr>
          <p:spPr bwMode="auto">
            <a:xfrm>
              <a:off x="104117" y="802928"/>
              <a:ext cx="225468" cy="211047"/>
            </a:xfrm>
            <a:prstGeom prst="bevel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68" name="Rectangle: Beveled 67"/>
          <p:cNvSpPr/>
          <p:nvPr/>
        </p:nvSpPr>
        <p:spPr bwMode="auto">
          <a:xfrm>
            <a:off x="104117" y="2168262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9" name="Rectangle: Beveled 68"/>
          <p:cNvSpPr/>
          <p:nvPr/>
        </p:nvSpPr>
        <p:spPr bwMode="auto">
          <a:xfrm>
            <a:off x="95767" y="3575350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: Beveled 69"/>
          <p:cNvSpPr/>
          <p:nvPr/>
        </p:nvSpPr>
        <p:spPr bwMode="auto">
          <a:xfrm>
            <a:off x="99943" y="4994964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1" name="Rectangle: Beveled 70"/>
          <p:cNvSpPr/>
          <p:nvPr/>
        </p:nvSpPr>
        <p:spPr bwMode="auto">
          <a:xfrm>
            <a:off x="102029" y="1502296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2" name="Rectangle: Rounded Corners 71"/>
          <p:cNvSpPr/>
          <p:nvPr/>
        </p:nvSpPr>
        <p:spPr bwMode="auto">
          <a:xfrm>
            <a:off x="10954794" y="6360362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Back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040" y="1955075"/>
            <a:ext cx="172274" cy="215949"/>
          </a:xfrm>
          <a:prstGeom prst="rect">
            <a:avLst/>
          </a:prstGeom>
        </p:spPr>
      </p:pic>
      <p:sp>
        <p:nvSpPr>
          <p:cNvPr id="74" name="Oval 73"/>
          <p:cNvSpPr/>
          <p:nvPr/>
        </p:nvSpPr>
        <p:spPr bwMode="auto">
          <a:xfrm flipH="1">
            <a:off x="5379717" y="1470174"/>
            <a:ext cx="125927" cy="1172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258" y="2665684"/>
            <a:ext cx="146317" cy="134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458" y="1995987"/>
            <a:ext cx="146317" cy="13412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937" y="1686043"/>
            <a:ext cx="146317" cy="13412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7928" y="2168262"/>
            <a:ext cx="146317" cy="13412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509" y="1470174"/>
            <a:ext cx="146317" cy="13412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991" y="960709"/>
            <a:ext cx="146317" cy="134124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0" name="Oval 79"/>
          <p:cNvSpPr/>
          <p:nvPr/>
        </p:nvSpPr>
        <p:spPr bwMode="auto">
          <a:xfrm flipH="1">
            <a:off x="5377948" y="2475080"/>
            <a:ext cx="125927" cy="1172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 flipH="1">
            <a:off x="5828927" y="3012440"/>
            <a:ext cx="125927" cy="1172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 flipH="1">
            <a:off x="5996759" y="6319282"/>
            <a:ext cx="125927" cy="1172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105" y="2814149"/>
            <a:ext cx="140139" cy="17827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043" y="3575350"/>
            <a:ext cx="140139" cy="17827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084" y="6076604"/>
            <a:ext cx="140139" cy="17827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027" y="5379918"/>
            <a:ext cx="140139" cy="178272"/>
          </a:xfrm>
          <a:prstGeom prst="rect">
            <a:avLst/>
          </a:prstGeom>
        </p:spPr>
      </p:pic>
      <p:sp>
        <p:nvSpPr>
          <p:cNvPr id="87" name="Oval 86"/>
          <p:cNvSpPr/>
          <p:nvPr/>
        </p:nvSpPr>
        <p:spPr bwMode="auto">
          <a:xfrm flipH="1">
            <a:off x="7403100" y="5590633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Freeform: Shape 1"/>
          <p:cNvSpPr/>
          <p:nvPr/>
        </p:nvSpPr>
        <p:spPr bwMode="auto">
          <a:xfrm>
            <a:off x="3685592" y="3041780"/>
            <a:ext cx="3928188" cy="3223830"/>
          </a:xfrm>
          <a:custGeom>
            <a:avLst/>
            <a:gdLst>
              <a:gd name="connsiteX0" fmla="*/ 3928188 w 3928188"/>
              <a:gd name="connsiteY0" fmla="*/ 2556587 h 3223830"/>
              <a:gd name="connsiteX1" fmla="*/ 2911151 w 3928188"/>
              <a:gd name="connsiteY1" fmla="*/ 765110 h 3223830"/>
              <a:gd name="connsiteX2" fmla="*/ 2164702 w 3928188"/>
              <a:gd name="connsiteY2" fmla="*/ 3219061 h 3223830"/>
              <a:gd name="connsiteX3" fmla="*/ 0 w 3928188"/>
              <a:gd name="connsiteY3" fmla="*/ 0 h 322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8188" h="3223830">
                <a:moveTo>
                  <a:pt x="3928188" y="2556587"/>
                </a:moveTo>
                <a:cubicBezTo>
                  <a:pt x="3566626" y="1605642"/>
                  <a:pt x="3205065" y="654698"/>
                  <a:pt x="2911151" y="765110"/>
                </a:cubicBezTo>
                <a:cubicBezTo>
                  <a:pt x="2617237" y="875522"/>
                  <a:pt x="2649894" y="3346579"/>
                  <a:pt x="2164702" y="3219061"/>
                </a:cubicBezTo>
                <a:cubicBezTo>
                  <a:pt x="1679510" y="3091543"/>
                  <a:pt x="326571" y="491412"/>
                  <a:pt x="0" y="0"/>
                </a:cubicBezTo>
              </a:path>
            </a:pathLst>
          </a:cu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reeform: Shape 4"/>
          <p:cNvSpPr/>
          <p:nvPr/>
        </p:nvSpPr>
        <p:spPr bwMode="auto">
          <a:xfrm>
            <a:off x="2883159" y="1607069"/>
            <a:ext cx="1838131" cy="2974262"/>
          </a:xfrm>
          <a:custGeom>
            <a:avLst/>
            <a:gdLst>
              <a:gd name="connsiteX0" fmla="*/ 0 w 1838131"/>
              <a:gd name="connsiteY0" fmla="*/ 1388058 h 2974262"/>
              <a:gd name="connsiteX1" fmla="*/ 429208 w 1838131"/>
              <a:gd name="connsiteY1" fmla="*/ 1472033 h 2974262"/>
              <a:gd name="connsiteX2" fmla="*/ 447870 w 1838131"/>
              <a:gd name="connsiteY2" fmla="*/ 828221 h 2974262"/>
              <a:gd name="connsiteX3" fmla="*/ 606490 w 1838131"/>
              <a:gd name="connsiteY3" fmla="*/ 352360 h 2974262"/>
              <a:gd name="connsiteX4" fmla="*/ 1427584 w 1838131"/>
              <a:gd name="connsiteY4" fmla="*/ 175078 h 2974262"/>
              <a:gd name="connsiteX5" fmla="*/ 1838131 w 1838131"/>
              <a:gd name="connsiteY5" fmla="*/ 2974262 h 29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131" h="2974262">
                <a:moveTo>
                  <a:pt x="0" y="1388058"/>
                </a:moveTo>
                <a:cubicBezTo>
                  <a:pt x="177281" y="1476698"/>
                  <a:pt x="354563" y="1565339"/>
                  <a:pt x="429208" y="1472033"/>
                </a:cubicBezTo>
                <a:cubicBezTo>
                  <a:pt x="503853" y="1378727"/>
                  <a:pt x="418323" y="1014833"/>
                  <a:pt x="447870" y="828221"/>
                </a:cubicBezTo>
                <a:cubicBezTo>
                  <a:pt x="477417" y="641609"/>
                  <a:pt x="443204" y="461217"/>
                  <a:pt x="606490" y="352360"/>
                </a:cubicBezTo>
                <a:cubicBezTo>
                  <a:pt x="769776" y="243503"/>
                  <a:pt x="1222311" y="-261906"/>
                  <a:pt x="1427584" y="175078"/>
                </a:cubicBezTo>
                <a:cubicBezTo>
                  <a:pt x="1632858" y="612062"/>
                  <a:pt x="1746380" y="2532613"/>
                  <a:pt x="1838131" y="2974262"/>
                </a:cubicBezTo>
              </a:path>
            </a:pathLst>
          </a:cu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Freeform: Shape 10"/>
          <p:cNvSpPr/>
          <p:nvPr/>
        </p:nvSpPr>
        <p:spPr bwMode="auto">
          <a:xfrm>
            <a:off x="5430057" y="1558212"/>
            <a:ext cx="653502" cy="4878350"/>
          </a:xfrm>
          <a:custGeom>
            <a:avLst/>
            <a:gdLst>
              <a:gd name="connsiteX0" fmla="*/ 653502 w 653502"/>
              <a:gd name="connsiteY0" fmla="*/ 5057192 h 5057192"/>
              <a:gd name="connsiteX1" fmla="*/ 466890 w 653502"/>
              <a:gd name="connsiteY1" fmla="*/ 1502229 h 5057192"/>
              <a:gd name="connsiteX2" fmla="*/ 47012 w 653502"/>
              <a:gd name="connsiteY2" fmla="*/ 942392 h 5057192"/>
              <a:gd name="connsiteX3" fmla="*/ 28351 w 653502"/>
              <a:gd name="connsiteY3" fmla="*/ 0 h 505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502" h="5057192">
                <a:moveTo>
                  <a:pt x="653502" y="5057192"/>
                </a:moveTo>
                <a:cubicBezTo>
                  <a:pt x="610737" y="3622610"/>
                  <a:pt x="567972" y="2188029"/>
                  <a:pt x="466890" y="1502229"/>
                </a:cubicBezTo>
                <a:cubicBezTo>
                  <a:pt x="365808" y="816429"/>
                  <a:pt x="120102" y="1192763"/>
                  <a:pt x="47012" y="942392"/>
                </a:cubicBezTo>
                <a:cubicBezTo>
                  <a:pt x="-26078" y="692020"/>
                  <a:pt x="1136" y="346010"/>
                  <a:pt x="28351" y="0"/>
                </a:cubicBezTo>
              </a:path>
            </a:pathLst>
          </a:cu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252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662" y="-83975"/>
            <a:ext cx="12262230" cy="6951586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 bwMode="auto">
          <a:xfrm>
            <a:off x="11029950" y="15430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11029950" y="22288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checkpoint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2129790" y="625487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Trafficking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3417570" y="625487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Tracking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 bwMode="auto">
          <a:xfrm>
            <a:off x="1832610" y="35699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in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ectangle: Rounded Corners 14"/>
          <p:cNvSpPr/>
          <p:nvPr/>
        </p:nvSpPr>
        <p:spPr bwMode="auto">
          <a:xfrm>
            <a:off x="3120390" y="35699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out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 bwMode="auto">
          <a:xfrm>
            <a:off x="11029950" y="284607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factory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523" y="2440915"/>
            <a:ext cx="172274" cy="215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7042" y="2732746"/>
            <a:ext cx="140139" cy="178272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 bwMode="auto">
          <a:xfrm flipH="1">
            <a:off x="3283981" y="2351267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 flipH="1">
            <a:off x="3221018" y="3024642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 flipH="1">
            <a:off x="2801115" y="2957703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 flipH="1">
            <a:off x="4642355" y="4535571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 flipH="1">
            <a:off x="3425923" y="1896435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 flipH="1">
            <a:off x="2231670" y="1734701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 flipH="1">
            <a:off x="4251960" y="1719082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89505" y="774793"/>
            <a:ext cx="1501143" cy="5236049"/>
            <a:chOff x="89505" y="774793"/>
            <a:chExt cx="1501143" cy="5236049"/>
          </a:xfrm>
        </p:grpSpPr>
        <p:sp>
          <p:nvSpPr>
            <p:cNvPr id="56" name="Rectangle: Rounded Corners 55"/>
            <p:cNvSpPr/>
            <p:nvPr/>
          </p:nvSpPr>
          <p:spPr bwMode="auto">
            <a:xfrm>
              <a:off x="459078" y="4256342"/>
              <a:ext cx="1131570" cy="32004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8283E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Narcotics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Rectangle: Rounded Corners 56"/>
            <p:cNvSpPr/>
            <p:nvPr/>
          </p:nvSpPr>
          <p:spPr bwMode="auto">
            <a:xfrm>
              <a:off x="459078" y="3539112"/>
              <a:ext cx="1131570" cy="32004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Explosives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8" name="Rectangle: Rounded Corners 57"/>
            <p:cNvSpPr/>
            <p:nvPr/>
          </p:nvSpPr>
          <p:spPr bwMode="auto">
            <a:xfrm>
              <a:off x="459078" y="4973572"/>
              <a:ext cx="1131570" cy="32004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Flammable 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9" name="Rectangle: Rounded Corners 58"/>
            <p:cNvSpPr/>
            <p:nvPr/>
          </p:nvSpPr>
          <p:spPr bwMode="auto">
            <a:xfrm>
              <a:off x="459078" y="5690802"/>
              <a:ext cx="1131570" cy="32004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Toxics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0" name="Rectangle: Rounded Corners 59"/>
            <p:cNvSpPr/>
            <p:nvPr/>
          </p:nvSpPr>
          <p:spPr bwMode="auto">
            <a:xfrm>
              <a:off x="459078" y="2821882"/>
              <a:ext cx="1131570" cy="32004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Forbidden 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1" name="Rectangle: Rounded Corners 60"/>
            <p:cNvSpPr/>
            <p:nvPr/>
          </p:nvSpPr>
          <p:spPr bwMode="auto">
            <a:xfrm>
              <a:off x="459078" y="2104652"/>
              <a:ext cx="1131570" cy="320040"/>
            </a:xfrm>
            <a:prstGeom prst="roundRect">
              <a:avLst/>
            </a:prstGeom>
            <a:solidFill>
              <a:schemeClr val="accent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Supervision 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2" name="Rectangle: Rounded Corners 61"/>
            <p:cNvSpPr/>
            <p:nvPr/>
          </p:nvSpPr>
          <p:spPr bwMode="auto">
            <a:xfrm>
              <a:off x="436352" y="1393303"/>
              <a:ext cx="1131570" cy="320040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Alcohol 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3" name="Rectangle: Beveled 62"/>
            <p:cNvSpPr/>
            <p:nvPr/>
          </p:nvSpPr>
          <p:spPr bwMode="auto">
            <a:xfrm>
              <a:off x="106205" y="2834228"/>
              <a:ext cx="225468" cy="211047"/>
            </a:xfrm>
            <a:prstGeom prst="bevel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4" name="Rectangle: Beveled 63"/>
            <p:cNvSpPr/>
            <p:nvPr/>
          </p:nvSpPr>
          <p:spPr bwMode="auto">
            <a:xfrm>
              <a:off x="110381" y="4291420"/>
              <a:ext cx="225468" cy="211047"/>
            </a:xfrm>
            <a:prstGeom prst="bevel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5" name="Rectangle: Beveled 64"/>
            <p:cNvSpPr/>
            <p:nvPr/>
          </p:nvSpPr>
          <p:spPr bwMode="auto">
            <a:xfrm>
              <a:off x="89505" y="5723560"/>
              <a:ext cx="225468" cy="211047"/>
            </a:xfrm>
            <a:prstGeom prst="bevel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" name="Rectangle: Rounded Corners 65"/>
            <p:cNvSpPr/>
            <p:nvPr/>
          </p:nvSpPr>
          <p:spPr bwMode="auto">
            <a:xfrm>
              <a:off x="459078" y="774793"/>
              <a:ext cx="1131570" cy="32004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Safe   </a:t>
              </a:r>
              <a:endParaRPr kumimoji="0" lang="he-IL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" name="Rectangle: Beveled 66"/>
            <p:cNvSpPr/>
            <p:nvPr/>
          </p:nvSpPr>
          <p:spPr bwMode="auto">
            <a:xfrm>
              <a:off x="104117" y="802928"/>
              <a:ext cx="225468" cy="211047"/>
            </a:xfrm>
            <a:prstGeom prst="bevel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68" name="Rectangle: Beveled 67"/>
          <p:cNvSpPr/>
          <p:nvPr/>
        </p:nvSpPr>
        <p:spPr bwMode="auto">
          <a:xfrm>
            <a:off x="104117" y="2168262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9" name="Rectangle: Beveled 68"/>
          <p:cNvSpPr/>
          <p:nvPr/>
        </p:nvSpPr>
        <p:spPr bwMode="auto">
          <a:xfrm>
            <a:off x="95767" y="3575350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: Beveled 69"/>
          <p:cNvSpPr/>
          <p:nvPr/>
        </p:nvSpPr>
        <p:spPr bwMode="auto">
          <a:xfrm>
            <a:off x="99943" y="4994964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1" name="Rectangle: Beveled 70"/>
          <p:cNvSpPr/>
          <p:nvPr/>
        </p:nvSpPr>
        <p:spPr bwMode="auto">
          <a:xfrm>
            <a:off x="102029" y="1502296"/>
            <a:ext cx="225468" cy="211047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2" name="Rectangle: Rounded Corners 71"/>
          <p:cNvSpPr/>
          <p:nvPr/>
        </p:nvSpPr>
        <p:spPr bwMode="auto">
          <a:xfrm>
            <a:off x="10954794" y="6360362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Back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040" y="1955075"/>
            <a:ext cx="172274" cy="215949"/>
          </a:xfrm>
          <a:prstGeom prst="rect">
            <a:avLst/>
          </a:prstGeom>
        </p:spPr>
      </p:pic>
      <p:sp>
        <p:nvSpPr>
          <p:cNvPr id="74" name="Oval 73"/>
          <p:cNvSpPr/>
          <p:nvPr/>
        </p:nvSpPr>
        <p:spPr bwMode="auto">
          <a:xfrm flipH="1">
            <a:off x="5379717" y="1470174"/>
            <a:ext cx="125927" cy="1172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258" y="2665684"/>
            <a:ext cx="146317" cy="1341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458" y="1995987"/>
            <a:ext cx="146317" cy="13412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937" y="1686043"/>
            <a:ext cx="146317" cy="13412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7928" y="2168262"/>
            <a:ext cx="146317" cy="13412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509" y="1470174"/>
            <a:ext cx="146317" cy="13412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991" y="960709"/>
            <a:ext cx="146317" cy="134124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0" name="Oval 79"/>
          <p:cNvSpPr/>
          <p:nvPr/>
        </p:nvSpPr>
        <p:spPr bwMode="auto">
          <a:xfrm flipH="1">
            <a:off x="5377948" y="2475080"/>
            <a:ext cx="125927" cy="1172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 flipH="1">
            <a:off x="5828927" y="3012440"/>
            <a:ext cx="125927" cy="1172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 flipH="1">
            <a:off x="5996759" y="6563122"/>
            <a:ext cx="125927" cy="1172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105" y="2814149"/>
            <a:ext cx="140139" cy="17827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043" y="3575350"/>
            <a:ext cx="140139" cy="17827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084" y="6076604"/>
            <a:ext cx="140139" cy="17827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027" y="5379918"/>
            <a:ext cx="140139" cy="178272"/>
          </a:xfrm>
          <a:prstGeom prst="rect">
            <a:avLst/>
          </a:prstGeom>
        </p:spPr>
      </p:pic>
      <p:sp>
        <p:nvSpPr>
          <p:cNvPr id="87" name="Oval 86"/>
          <p:cNvSpPr/>
          <p:nvPr/>
        </p:nvSpPr>
        <p:spPr bwMode="auto">
          <a:xfrm flipH="1">
            <a:off x="7403100" y="5590633"/>
            <a:ext cx="125927" cy="11728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Freeform: Shape 1"/>
          <p:cNvSpPr/>
          <p:nvPr/>
        </p:nvSpPr>
        <p:spPr bwMode="auto">
          <a:xfrm>
            <a:off x="3685592" y="3041780"/>
            <a:ext cx="3928188" cy="3223830"/>
          </a:xfrm>
          <a:custGeom>
            <a:avLst/>
            <a:gdLst>
              <a:gd name="connsiteX0" fmla="*/ 3928188 w 3928188"/>
              <a:gd name="connsiteY0" fmla="*/ 2556587 h 3223830"/>
              <a:gd name="connsiteX1" fmla="*/ 2911151 w 3928188"/>
              <a:gd name="connsiteY1" fmla="*/ 765110 h 3223830"/>
              <a:gd name="connsiteX2" fmla="*/ 2164702 w 3928188"/>
              <a:gd name="connsiteY2" fmla="*/ 3219061 h 3223830"/>
              <a:gd name="connsiteX3" fmla="*/ 0 w 3928188"/>
              <a:gd name="connsiteY3" fmla="*/ 0 h 322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8188" h="3223830">
                <a:moveTo>
                  <a:pt x="3928188" y="2556587"/>
                </a:moveTo>
                <a:cubicBezTo>
                  <a:pt x="3566626" y="1605642"/>
                  <a:pt x="3205065" y="654698"/>
                  <a:pt x="2911151" y="765110"/>
                </a:cubicBezTo>
                <a:cubicBezTo>
                  <a:pt x="2617237" y="875522"/>
                  <a:pt x="2649894" y="3346579"/>
                  <a:pt x="2164702" y="3219061"/>
                </a:cubicBezTo>
                <a:cubicBezTo>
                  <a:pt x="1679510" y="3091543"/>
                  <a:pt x="326571" y="491412"/>
                  <a:pt x="0" y="0"/>
                </a:cubicBezTo>
              </a:path>
            </a:pathLst>
          </a:cu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reeform: Shape 4"/>
          <p:cNvSpPr/>
          <p:nvPr/>
        </p:nvSpPr>
        <p:spPr bwMode="auto">
          <a:xfrm>
            <a:off x="2883159" y="1607069"/>
            <a:ext cx="1838131" cy="2974262"/>
          </a:xfrm>
          <a:custGeom>
            <a:avLst/>
            <a:gdLst>
              <a:gd name="connsiteX0" fmla="*/ 0 w 1838131"/>
              <a:gd name="connsiteY0" fmla="*/ 1388058 h 2974262"/>
              <a:gd name="connsiteX1" fmla="*/ 429208 w 1838131"/>
              <a:gd name="connsiteY1" fmla="*/ 1472033 h 2974262"/>
              <a:gd name="connsiteX2" fmla="*/ 447870 w 1838131"/>
              <a:gd name="connsiteY2" fmla="*/ 828221 h 2974262"/>
              <a:gd name="connsiteX3" fmla="*/ 606490 w 1838131"/>
              <a:gd name="connsiteY3" fmla="*/ 352360 h 2974262"/>
              <a:gd name="connsiteX4" fmla="*/ 1427584 w 1838131"/>
              <a:gd name="connsiteY4" fmla="*/ 175078 h 2974262"/>
              <a:gd name="connsiteX5" fmla="*/ 1838131 w 1838131"/>
              <a:gd name="connsiteY5" fmla="*/ 2974262 h 297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8131" h="2974262">
                <a:moveTo>
                  <a:pt x="0" y="1388058"/>
                </a:moveTo>
                <a:cubicBezTo>
                  <a:pt x="177281" y="1476698"/>
                  <a:pt x="354563" y="1565339"/>
                  <a:pt x="429208" y="1472033"/>
                </a:cubicBezTo>
                <a:cubicBezTo>
                  <a:pt x="503853" y="1378727"/>
                  <a:pt x="418323" y="1014833"/>
                  <a:pt x="447870" y="828221"/>
                </a:cubicBezTo>
                <a:cubicBezTo>
                  <a:pt x="477417" y="641609"/>
                  <a:pt x="443204" y="461217"/>
                  <a:pt x="606490" y="352360"/>
                </a:cubicBezTo>
                <a:cubicBezTo>
                  <a:pt x="769776" y="243503"/>
                  <a:pt x="1222311" y="-261906"/>
                  <a:pt x="1427584" y="175078"/>
                </a:cubicBezTo>
                <a:cubicBezTo>
                  <a:pt x="1632858" y="612062"/>
                  <a:pt x="1746380" y="2532613"/>
                  <a:pt x="1838131" y="2974262"/>
                </a:cubicBezTo>
              </a:path>
            </a:pathLst>
          </a:cu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Freeform: Shape 10"/>
          <p:cNvSpPr/>
          <p:nvPr/>
        </p:nvSpPr>
        <p:spPr bwMode="auto">
          <a:xfrm>
            <a:off x="5430057" y="1558212"/>
            <a:ext cx="653502" cy="5057192"/>
          </a:xfrm>
          <a:custGeom>
            <a:avLst/>
            <a:gdLst>
              <a:gd name="connsiteX0" fmla="*/ 653502 w 653502"/>
              <a:gd name="connsiteY0" fmla="*/ 5057192 h 5057192"/>
              <a:gd name="connsiteX1" fmla="*/ 466890 w 653502"/>
              <a:gd name="connsiteY1" fmla="*/ 1502229 h 5057192"/>
              <a:gd name="connsiteX2" fmla="*/ 47012 w 653502"/>
              <a:gd name="connsiteY2" fmla="*/ 942392 h 5057192"/>
              <a:gd name="connsiteX3" fmla="*/ 28351 w 653502"/>
              <a:gd name="connsiteY3" fmla="*/ 0 h 505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502" h="5057192">
                <a:moveTo>
                  <a:pt x="653502" y="5057192"/>
                </a:moveTo>
                <a:cubicBezTo>
                  <a:pt x="610737" y="3622610"/>
                  <a:pt x="567972" y="2188029"/>
                  <a:pt x="466890" y="1502229"/>
                </a:cubicBezTo>
                <a:cubicBezTo>
                  <a:pt x="365808" y="816429"/>
                  <a:pt x="120102" y="1192763"/>
                  <a:pt x="47012" y="942392"/>
                </a:cubicBezTo>
                <a:cubicBezTo>
                  <a:pt x="-26078" y="692020"/>
                  <a:pt x="1136" y="346010"/>
                  <a:pt x="28351" y="0"/>
                </a:cubicBezTo>
              </a:path>
            </a:pathLst>
          </a:cu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701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30" name="Rectangle 29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/>
          <p:cNvSpPr/>
          <p:nvPr/>
        </p:nvSpPr>
        <p:spPr bwMode="auto">
          <a:xfrm>
            <a:off x="28196" y="5639153"/>
            <a:ext cx="5515534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Hazmats red list</a:t>
            </a:r>
          </a:p>
        </p:txBody>
      </p:sp>
    </p:spTree>
    <p:extLst>
      <p:ext uri="{BB962C8B-B14F-4D97-AF65-F5344CB8AC3E}">
        <p14:creationId xmlns:p14="http://schemas.microsoft.com/office/powerpoint/2010/main" val="36953179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79400"/>
            <a:ext cx="12192000" cy="620674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cs typeface="Arial"/>
              </a:rPr>
              <a:t>Algorithm </a:t>
            </a:r>
            <a:r>
              <a:rPr kumimoji="0" lang="he-I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 "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Hazmats red list</a:t>
            </a:r>
            <a:r>
              <a:rPr kumimoji="0" lang="he-I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"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6324" y="1040166"/>
            <a:ext cx="10769600" cy="56603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This feature allows any unit to create</a:t>
            </a:r>
            <a:r>
              <a:rPr lang="en-US" sz="1800" b="0" kern="0" dirty="0">
                <a:solidFill>
                  <a:srgbClr val="000000"/>
                </a:solidFill>
                <a:latin typeface="Calibri"/>
                <a:cs typeface="Arial"/>
              </a:rPr>
              <a:t> a “red list” of substances that alert the forces deployed to track the material destination.</a:t>
            </a: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For example the substance “sulfuric acid”, as it is a precursor of Cocaine, </a:t>
            </a:r>
            <a:r>
              <a:rPr lang="en-US" sz="1800" b="0" kern="0" dirty="0">
                <a:solidFill>
                  <a:srgbClr val="000000"/>
                </a:solidFill>
                <a:latin typeface="Calibri"/>
                <a:cs typeface="Arial"/>
              </a:rPr>
              <a:t>destination in major cities is probably</a:t>
            </a: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>
                <a:solidFill>
                  <a:srgbClr val="000000"/>
                </a:solidFill>
                <a:latin typeface="Calibri"/>
                <a:cs typeface="Arial"/>
              </a:rPr>
              <a:t>A drugs “cocking” lab. This “red list” is like a language between forensic units to the forces deployed at the field.</a:t>
            </a: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>
                <a:solidFill>
                  <a:srgbClr val="000000"/>
                </a:solidFill>
                <a:latin typeface="Calibri"/>
                <a:cs typeface="Arial"/>
              </a:rPr>
              <a:t>Tracking those substances with different technologies can support the efforts of finding the threaten cells</a:t>
            </a:r>
            <a:endParaRPr lang="he-IL" sz="1800" b="0" kern="0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608128" y="3223403"/>
          <a:ext cx="2465992" cy="3634597"/>
        </p:xfrm>
        <a:graphic>
          <a:graphicData uri="http://schemas.openxmlformats.org/drawingml/2006/table">
            <a:tbl>
              <a:tblPr rtl="1" firstRow="1" bandRow="1"/>
              <a:tblGrid>
                <a:gridCol w="1796890">
                  <a:extLst>
                    <a:ext uri="{9D8B030D-6E8A-4147-A177-3AD203B41FA5}">
                      <a16:colId xmlns:a16="http://schemas.microsoft.com/office/drawing/2014/main" val="3998911234"/>
                    </a:ext>
                  </a:extLst>
                </a:gridCol>
                <a:gridCol w="669102">
                  <a:extLst>
                    <a:ext uri="{9D8B030D-6E8A-4147-A177-3AD203B41FA5}">
                      <a16:colId xmlns:a16="http://schemas.microsoft.com/office/drawing/2014/main" val="3800481086"/>
                    </a:ext>
                  </a:extLst>
                </a:gridCol>
              </a:tblGrid>
              <a:tr h="409432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Material </a:t>
                      </a:r>
                      <a:endParaRPr lang="he-IL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Number </a:t>
                      </a:r>
                      <a:endParaRPr lang="he-IL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407461"/>
                  </a:ext>
                </a:extLst>
              </a:tr>
              <a:tr h="555117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Acetone (50%)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484635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Acetic acid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151908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Sulfuric acid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60376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Urea nitrate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168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Ammonium perchlorate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487728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Hydrogen peroxide</a:t>
                      </a:r>
                    </a:p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(&lt;40%) 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701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79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43355"/>
            <a:ext cx="12195458" cy="56944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1846389"/>
            <a:ext cx="12192000" cy="3382107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7335" y="1998477"/>
            <a:ext cx="107002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Established in 2004, Public in 2007.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Acquired and Privatized at 2010.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Subsidiaries &amp; Business partners in US, Germany, India.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R&amp;D and Production In-House, world leader technology partners.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Risk assessments &amp; Concept Of Operation design.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77970" y="300421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LDS –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LASER DETECT SYSTEMS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50477748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5068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6606"/>
            <a:ext cx="12192000" cy="64190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Rectangle: Rounded Corners 2"/>
          <p:cNvSpPr/>
          <p:nvPr/>
        </p:nvSpPr>
        <p:spPr bwMode="auto">
          <a:xfrm>
            <a:off x="11029950" y="15430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45720" y="5868928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Database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45720" y="4574293"/>
            <a:ext cx="1131570" cy="320040"/>
          </a:xfrm>
          <a:prstGeom prst="roundRect">
            <a:avLst/>
          </a:prstGeom>
          <a:solidFill>
            <a:srgbClr val="EB22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Alerts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5720" y="5241038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Reports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11029950" y="22288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checkpoint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49530" y="3940308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Options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2129790" y="625487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Trafficking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3417570" y="625487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Tracking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 bwMode="auto">
          <a:xfrm>
            <a:off x="1832610" y="35699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in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ectangle: Rounded Corners 14"/>
          <p:cNvSpPr/>
          <p:nvPr/>
        </p:nvSpPr>
        <p:spPr bwMode="auto">
          <a:xfrm>
            <a:off x="3120390" y="356996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out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: Rounded Corners 17"/>
          <p:cNvSpPr/>
          <p:nvPr/>
        </p:nvSpPr>
        <p:spPr bwMode="auto">
          <a:xfrm>
            <a:off x="1102972" y="984886"/>
            <a:ext cx="3247940" cy="571500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Hazmats Red List </a:t>
            </a:r>
            <a:endParaRPr kumimoji="0" lang="he-IL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Rectangle: Rounded Corners 18"/>
          <p:cNvSpPr/>
          <p:nvPr/>
        </p:nvSpPr>
        <p:spPr bwMode="auto">
          <a:xfrm>
            <a:off x="11029950" y="284607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factory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10502816" y="5338568"/>
            <a:ext cx="934810" cy="850400"/>
          </a:xfrm>
          <a:prstGeom prst="ellipse">
            <a:avLst/>
          </a:prstGeom>
          <a:noFill/>
          <a:ln w="28575">
            <a:prstDash val="dash"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Lab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endParaRPr kumimoji="0" lang="he-IL" sz="4800" b="1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9155" y="3133976"/>
            <a:ext cx="320336" cy="401547"/>
          </a:xfrm>
          <a:prstGeom prst="rect">
            <a:avLst/>
          </a:prstGeom>
        </p:spPr>
      </p:pic>
      <p:sp>
        <p:nvSpPr>
          <p:cNvPr id="24" name="Freeform: Shape 23"/>
          <p:cNvSpPr/>
          <p:nvPr/>
        </p:nvSpPr>
        <p:spPr bwMode="auto">
          <a:xfrm>
            <a:off x="4815401" y="3553942"/>
            <a:ext cx="5690331" cy="2500204"/>
          </a:xfrm>
          <a:custGeom>
            <a:avLst/>
            <a:gdLst>
              <a:gd name="connsiteX0" fmla="*/ 0 w 5690331"/>
              <a:gd name="connsiteY0" fmla="*/ 24717 h 2500204"/>
              <a:gd name="connsiteX1" fmla="*/ 467068 w 5690331"/>
              <a:gd name="connsiteY1" fmla="*/ 83923 h 2500204"/>
              <a:gd name="connsiteX2" fmla="*/ 697313 w 5690331"/>
              <a:gd name="connsiteY2" fmla="*/ 715451 h 2500204"/>
              <a:gd name="connsiteX3" fmla="*/ 2506377 w 5690331"/>
              <a:gd name="connsiteY3" fmla="*/ 1136470 h 2500204"/>
              <a:gd name="connsiteX4" fmla="*/ 4269393 w 5690331"/>
              <a:gd name="connsiteY4" fmla="*/ 1432498 h 2500204"/>
              <a:gd name="connsiteX5" fmla="*/ 4348334 w 5690331"/>
              <a:gd name="connsiteY5" fmla="*/ 1971929 h 2500204"/>
              <a:gd name="connsiteX6" fmla="*/ 4381226 w 5690331"/>
              <a:gd name="connsiteY6" fmla="*/ 2314006 h 2500204"/>
              <a:gd name="connsiteX7" fmla="*/ 4427275 w 5690331"/>
              <a:gd name="connsiteY7" fmla="*/ 2485045 h 2500204"/>
              <a:gd name="connsiteX8" fmla="*/ 4986441 w 5690331"/>
              <a:gd name="connsiteY8" fmla="*/ 2485045 h 2500204"/>
              <a:gd name="connsiteX9" fmla="*/ 5690331 w 5690331"/>
              <a:gd name="connsiteY9" fmla="*/ 2425839 h 2500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90331" h="2500204">
                <a:moveTo>
                  <a:pt x="0" y="24717"/>
                </a:moveTo>
                <a:cubicBezTo>
                  <a:pt x="175424" y="-3241"/>
                  <a:pt x="350849" y="-31199"/>
                  <a:pt x="467068" y="83923"/>
                </a:cubicBezTo>
                <a:cubicBezTo>
                  <a:pt x="583287" y="199045"/>
                  <a:pt x="357428" y="540027"/>
                  <a:pt x="697313" y="715451"/>
                </a:cubicBezTo>
                <a:cubicBezTo>
                  <a:pt x="1037198" y="890875"/>
                  <a:pt x="1911030" y="1016962"/>
                  <a:pt x="2506377" y="1136470"/>
                </a:cubicBezTo>
                <a:cubicBezTo>
                  <a:pt x="3101724" y="1255978"/>
                  <a:pt x="3962400" y="1293255"/>
                  <a:pt x="4269393" y="1432498"/>
                </a:cubicBezTo>
                <a:cubicBezTo>
                  <a:pt x="4576386" y="1571741"/>
                  <a:pt x="4329695" y="1825011"/>
                  <a:pt x="4348334" y="1971929"/>
                </a:cubicBezTo>
                <a:cubicBezTo>
                  <a:pt x="4366973" y="2118847"/>
                  <a:pt x="4368069" y="2228487"/>
                  <a:pt x="4381226" y="2314006"/>
                </a:cubicBezTo>
                <a:cubicBezTo>
                  <a:pt x="4394383" y="2399525"/>
                  <a:pt x="4326406" y="2456539"/>
                  <a:pt x="4427275" y="2485045"/>
                </a:cubicBezTo>
                <a:cubicBezTo>
                  <a:pt x="4528144" y="2513552"/>
                  <a:pt x="4775932" y="2494913"/>
                  <a:pt x="4986441" y="2485045"/>
                </a:cubicBezTo>
                <a:cubicBezTo>
                  <a:pt x="5196950" y="2475177"/>
                  <a:pt x="5559859" y="2430225"/>
                  <a:pt x="5690331" y="2425839"/>
                </a:cubicBezTo>
              </a:path>
            </a:pathLst>
          </a:cu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557104" y="1665828"/>
          <a:ext cx="2465992" cy="3634597"/>
        </p:xfrm>
        <a:graphic>
          <a:graphicData uri="http://schemas.openxmlformats.org/drawingml/2006/table">
            <a:tbl>
              <a:tblPr rtl="1" firstRow="1" bandRow="1"/>
              <a:tblGrid>
                <a:gridCol w="1796890">
                  <a:extLst>
                    <a:ext uri="{9D8B030D-6E8A-4147-A177-3AD203B41FA5}">
                      <a16:colId xmlns:a16="http://schemas.microsoft.com/office/drawing/2014/main" val="3998911234"/>
                    </a:ext>
                  </a:extLst>
                </a:gridCol>
                <a:gridCol w="669102">
                  <a:extLst>
                    <a:ext uri="{9D8B030D-6E8A-4147-A177-3AD203B41FA5}">
                      <a16:colId xmlns:a16="http://schemas.microsoft.com/office/drawing/2014/main" val="3800481086"/>
                    </a:ext>
                  </a:extLst>
                </a:gridCol>
              </a:tblGrid>
              <a:tr h="409432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Material </a:t>
                      </a:r>
                      <a:endParaRPr lang="he-IL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Number </a:t>
                      </a:r>
                      <a:endParaRPr lang="he-IL" sz="1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407461"/>
                  </a:ext>
                </a:extLst>
              </a:tr>
              <a:tr h="555117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Acetone (50%)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484635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Acetic acid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151908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Sulfuric acid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60376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Urea nitrate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168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Ammonium perchlorate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487728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Hydrogen peroxide</a:t>
                      </a:r>
                    </a:p>
                    <a:p>
                      <a:pPr algn="l" rtl="0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(&lt;40%) </a:t>
                      </a:r>
                      <a:endParaRPr lang="he-I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701606"/>
                  </a:ext>
                </a:extLst>
              </a:tr>
            </a:tbl>
          </a:graphicData>
        </a:graphic>
      </p:graphicFrame>
      <p:sp>
        <p:nvSpPr>
          <p:cNvPr id="21" name="Flowchart: Connector 20"/>
          <p:cNvSpPr/>
          <p:nvPr/>
        </p:nvSpPr>
        <p:spPr bwMode="auto">
          <a:xfrm>
            <a:off x="4701709" y="3526121"/>
            <a:ext cx="127632" cy="127632"/>
          </a:xfrm>
          <a:prstGeom prst="flowChartConnector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2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  <p:bldP spid="24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30" name="Rectangle 29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/>
          <p:cNvSpPr/>
          <p:nvPr/>
        </p:nvSpPr>
        <p:spPr bwMode="auto">
          <a:xfrm>
            <a:off x="28196" y="5639153"/>
            <a:ext cx="5515534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Precursors mixtures alert</a:t>
            </a:r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900812582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0077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 rotWithShape="1">
          <a:blip r:embed="rId3"/>
          <a:srcRect t="10747" r="24918" b="17337"/>
          <a:stretch/>
        </p:blipFill>
        <p:spPr>
          <a:xfrm>
            <a:off x="0" y="0"/>
            <a:ext cx="12210144" cy="6904100"/>
          </a:xfrm>
          <a:prstGeom prst="rect">
            <a:avLst/>
          </a:prstGeom>
        </p:spPr>
      </p:pic>
      <p:sp>
        <p:nvSpPr>
          <p:cNvPr id="3" name="Rectangle: Rounded Corners 2"/>
          <p:cNvSpPr/>
          <p:nvPr/>
        </p:nvSpPr>
        <p:spPr bwMode="auto">
          <a:xfrm>
            <a:off x="11029950" y="15430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45720" y="5868928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Database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45720" y="4574293"/>
            <a:ext cx="1131570" cy="320040"/>
          </a:xfrm>
          <a:prstGeom prst="roundRect">
            <a:avLst/>
          </a:prstGeom>
          <a:solidFill>
            <a:srgbClr val="EB22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Alerts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5720" y="5241038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Reports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11029950" y="222885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checkpoint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49530" y="3940308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Options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1322874" y="558179"/>
          <a:ext cx="4935050" cy="679851"/>
        </p:xfrm>
        <a:graphic>
          <a:graphicData uri="http://schemas.openxmlformats.org/drawingml/2006/table">
            <a:tbl>
              <a:tblPr rtl="1" firstRow="1" bandRow="1"/>
              <a:tblGrid>
                <a:gridCol w="987010">
                  <a:extLst>
                    <a:ext uri="{9D8B030D-6E8A-4147-A177-3AD203B41FA5}">
                      <a16:colId xmlns:a16="http://schemas.microsoft.com/office/drawing/2014/main" val="3998911234"/>
                    </a:ext>
                  </a:extLst>
                </a:gridCol>
                <a:gridCol w="732674">
                  <a:extLst>
                    <a:ext uri="{9D8B030D-6E8A-4147-A177-3AD203B41FA5}">
                      <a16:colId xmlns:a16="http://schemas.microsoft.com/office/drawing/2014/main" val="1767083756"/>
                    </a:ext>
                  </a:extLst>
                </a:gridCol>
                <a:gridCol w="1241346">
                  <a:extLst>
                    <a:ext uri="{9D8B030D-6E8A-4147-A177-3AD203B41FA5}">
                      <a16:colId xmlns:a16="http://schemas.microsoft.com/office/drawing/2014/main" val="3454358111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2185206217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3800481086"/>
                    </a:ext>
                  </a:extLst>
                </a:gridCol>
              </a:tblGrid>
              <a:tr h="679851"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Material </a:t>
                      </a:r>
                      <a:endParaRPr lang="he-IL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Plate nu </a:t>
                      </a:r>
                      <a:endParaRPr lang="he-IL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Id </a:t>
                      </a:r>
                      <a:endParaRPr lang="he-IL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Time </a:t>
                      </a:r>
                      <a:endParaRPr lang="he-IL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r>
                        <a:rPr lang="en-US" sz="160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he-IL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407461"/>
                  </a:ext>
                </a:extLst>
              </a:tr>
            </a:tbl>
          </a:graphicData>
        </a:graphic>
      </p:graphicFrame>
      <p:sp>
        <p:nvSpPr>
          <p:cNvPr id="19" name="Rectangle: Rounded Corners 18"/>
          <p:cNvSpPr/>
          <p:nvPr/>
        </p:nvSpPr>
        <p:spPr bwMode="auto">
          <a:xfrm>
            <a:off x="11029950" y="284607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Add factory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1177290" y="4742688"/>
            <a:ext cx="42949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7812" y="3148653"/>
            <a:ext cx="653511" cy="819188"/>
          </a:xfrm>
          <a:prstGeom prst="rect">
            <a:avLst/>
          </a:prstGeom>
        </p:spPr>
      </p:pic>
      <p:sp>
        <p:nvSpPr>
          <p:cNvPr id="21" name="Rectangle: Rounded Corners 20"/>
          <p:cNvSpPr/>
          <p:nvPr/>
        </p:nvSpPr>
        <p:spPr bwMode="auto">
          <a:xfrm>
            <a:off x="2129790" y="658406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Trafficking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tangle: Rounded Corners 21"/>
          <p:cNvSpPr/>
          <p:nvPr/>
        </p:nvSpPr>
        <p:spPr bwMode="auto">
          <a:xfrm>
            <a:off x="3417570" y="6584060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Tracking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" name="Rectangle: Rounded Corners 22"/>
          <p:cNvSpPr/>
          <p:nvPr/>
        </p:nvSpPr>
        <p:spPr bwMode="auto">
          <a:xfrm>
            <a:off x="1832610" y="125348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in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4" name="Rectangle: Rounded Corners 23"/>
          <p:cNvSpPr/>
          <p:nvPr/>
        </p:nvSpPr>
        <p:spPr bwMode="auto">
          <a:xfrm>
            <a:off x="3120390" y="125348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Zoom out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" name="Rectangle: Rounded Corners 24"/>
          <p:cNvSpPr/>
          <p:nvPr/>
        </p:nvSpPr>
        <p:spPr bwMode="auto">
          <a:xfrm>
            <a:off x="10954794" y="6360362"/>
            <a:ext cx="1131570" cy="32004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Back 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tangle: Rounded Corners 25"/>
          <p:cNvSpPr/>
          <p:nvPr/>
        </p:nvSpPr>
        <p:spPr bwMode="auto">
          <a:xfrm>
            <a:off x="6466144" y="4830050"/>
            <a:ext cx="2447544" cy="632388"/>
          </a:xfrm>
          <a:prstGeom prst="roundRect">
            <a:avLst/>
          </a:prstGeom>
          <a:solidFill>
            <a:srgbClr val="EB22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Alert </a:t>
            </a:r>
            <a:endParaRPr kumimoji="0" lang="he-IL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0119"/>
              </p:ext>
            </p:extLst>
          </p:nvPr>
        </p:nvGraphicFramePr>
        <p:xfrm>
          <a:off x="1326684" y="3236609"/>
          <a:ext cx="4935050" cy="475488"/>
        </p:xfrm>
        <a:graphic>
          <a:graphicData uri="http://schemas.openxmlformats.org/drawingml/2006/table">
            <a:tbl>
              <a:tblPr rtl="1" firstRow="1" bandRow="1"/>
              <a:tblGrid>
                <a:gridCol w="987010">
                  <a:extLst>
                    <a:ext uri="{9D8B030D-6E8A-4147-A177-3AD203B41FA5}">
                      <a16:colId xmlns:a16="http://schemas.microsoft.com/office/drawing/2014/main" val="3998911234"/>
                    </a:ext>
                  </a:extLst>
                </a:gridCol>
                <a:gridCol w="732674">
                  <a:extLst>
                    <a:ext uri="{9D8B030D-6E8A-4147-A177-3AD203B41FA5}">
                      <a16:colId xmlns:a16="http://schemas.microsoft.com/office/drawing/2014/main" val="1767083756"/>
                    </a:ext>
                  </a:extLst>
                </a:gridCol>
                <a:gridCol w="1241346">
                  <a:extLst>
                    <a:ext uri="{9D8B030D-6E8A-4147-A177-3AD203B41FA5}">
                      <a16:colId xmlns:a16="http://schemas.microsoft.com/office/drawing/2014/main" val="3454358111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2185206217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3800481086"/>
                    </a:ext>
                  </a:extLst>
                </a:gridCol>
              </a:tblGrid>
              <a:tr h="47548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Hydrogen peroxide </a:t>
                      </a:r>
                      <a:endParaRPr lang="he-I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1985cn2</a:t>
                      </a:r>
                      <a:endParaRPr lang="he-I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879685735</a:t>
                      </a:r>
                      <a:endParaRPr lang="he-I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12:54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21/2/17</a:t>
                      </a:r>
                      <a:endParaRPr lang="he-I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701606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735331"/>
              </p:ext>
            </p:extLst>
          </p:nvPr>
        </p:nvGraphicFramePr>
        <p:xfrm>
          <a:off x="1324779" y="2771789"/>
          <a:ext cx="4935050" cy="457200"/>
        </p:xfrm>
        <a:graphic>
          <a:graphicData uri="http://schemas.openxmlformats.org/drawingml/2006/table">
            <a:tbl>
              <a:tblPr rtl="1" firstRow="1" bandRow="1"/>
              <a:tblGrid>
                <a:gridCol w="987010">
                  <a:extLst>
                    <a:ext uri="{9D8B030D-6E8A-4147-A177-3AD203B41FA5}">
                      <a16:colId xmlns:a16="http://schemas.microsoft.com/office/drawing/2014/main" val="3998911234"/>
                    </a:ext>
                  </a:extLst>
                </a:gridCol>
                <a:gridCol w="732674">
                  <a:extLst>
                    <a:ext uri="{9D8B030D-6E8A-4147-A177-3AD203B41FA5}">
                      <a16:colId xmlns:a16="http://schemas.microsoft.com/office/drawing/2014/main" val="1767083756"/>
                    </a:ext>
                  </a:extLst>
                </a:gridCol>
                <a:gridCol w="1241346">
                  <a:extLst>
                    <a:ext uri="{9D8B030D-6E8A-4147-A177-3AD203B41FA5}">
                      <a16:colId xmlns:a16="http://schemas.microsoft.com/office/drawing/2014/main" val="3454358111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2185206217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380048108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Ethyl alcohol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2543jg4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485762168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12:37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21/2/17</a:t>
                      </a:r>
                      <a:endParaRPr lang="he-I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314585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241212"/>
              </p:ext>
            </p:extLst>
          </p:nvPr>
        </p:nvGraphicFramePr>
        <p:xfrm>
          <a:off x="1320969" y="1805837"/>
          <a:ext cx="4935050" cy="499872"/>
        </p:xfrm>
        <a:graphic>
          <a:graphicData uri="http://schemas.openxmlformats.org/drawingml/2006/table">
            <a:tbl>
              <a:tblPr rtl="1" firstRow="1" bandRow="1"/>
              <a:tblGrid>
                <a:gridCol w="987010">
                  <a:extLst>
                    <a:ext uri="{9D8B030D-6E8A-4147-A177-3AD203B41FA5}">
                      <a16:colId xmlns:a16="http://schemas.microsoft.com/office/drawing/2014/main" val="3998911234"/>
                    </a:ext>
                  </a:extLst>
                </a:gridCol>
                <a:gridCol w="732674">
                  <a:extLst>
                    <a:ext uri="{9D8B030D-6E8A-4147-A177-3AD203B41FA5}">
                      <a16:colId xmlns:a16="http://schemas.microsoft.com/office/drawing/2014/main" val="1767083756"/>
                    </a:ext>
                  </a:extLst>
                </a:gridCol>
                <a:gridCol w="1241346">
                  <a:extLst>
                    <a:ext uri="{9D8B030D-6E8A-4147-A177-3AD203B41FA5}">
                      <a16:colId xmlns:a16="http://schemas.microsoft.com/office/drawing/2014/main" val="3454358111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2185206217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3800481086"/>
                    </a:ext>
                  </a:extLst>
                </a:gridCol>
              </a:tblGrid>
              <a:tr h="499872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Acetylic acid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47362hjf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384756274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12:15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21/2/17</a:t>
                      </a:r>
                      <a:endParaRPr lang="he-I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151908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104924"/>
              </p:ext>
            </p:extLst>
          </p:nvPr>
        </p:nvGraphicFramePr>
        <p:xfrm>
          <a:off x="1320969" y="1242074"/>
          <a:ext cx="4935050" cy="555117"/>
        </p:xfrm>
        <a:graphic>
          <a:graphicData uri="http://schemas.openxmlformats.org/drawingml/2006/table">
            <a:tbl>
              <a:tblPr rtl="1" firstRow="1" bandRow="1"/>
              <a:tblGrid>
                <a:gridCol w="987010">
                  <a:extLst>
                    <a:ext uri="{9D8B030D-6E8A-4147-A177-3AD203B41FA5}">
                      <a16:colId xmlns:a16="http://schemas.microsoft.com/office/drawing/2014/main" val="3998911234"/>
                    </a:ext>
                  </a:extLst>
                </a:gridCol>
                <a:gridCol w="732674">
                  <a:extLst>
                    <a:ext uri="{9D8B030D-6E8A-4147-A177-3AD203B41FA5}">
                      <a16:colId xmlns:a16="http://schemas.microsoft.com/office/drawing/2014/main" val="1767083756"/>
                    </a:ext>
                  </a:extLst>
                </a:gridCol>
                <a:gridCol w="1241346">
                  <a:extLst>
                    <a:ext uri="{9D8B030D-6E8A-4147-A177-3AD203B41FA5}">
                      <a16:colId xmlns:a16="http://schemas.microsoft.com/office/drawing/2014/main" val="3454358111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2185206217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3800481086"/>
                    </a:ext>
                  </a:extLst>
                </a:gridCol>
              </a:tblGrid>
              <a:tr h="555117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Acetone 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6574yy4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209684733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12:10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21/2/17</a:t>
                      </a:r>
                      <a:endParaRPr lang="he-I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484635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193478"/>
              </p:ext>
            </p:extLst>
          </p:nvPr>
        </p:nvGraphicFramePr>
        <p:xfrm>
          <a:off x="1322874" y="2312684"/>
          <a:ext cx="4935050" cy="457200"/>
        </p:xfrm>
        <a:graphic>
          <a:graphicData uri="http://schemas.openxmlformats.org/drawingml/2006/table">
            <a:tbl>
              <a:tblPr rtl="1" firstRow="1" bandRow="1"/>
              <a:tblGrid>
                <a:gridCol w="987010">
                  <a:extLst>
                    <a:ext uri="{9D8B030D-6E8A-4147-A177-3AD203B41FA5}">
                      <a16:colId xmlns:a16="http://schemas.microsoft.com/office/drawing/2014/main" val="3998911234"/>
                    </a:ext>
                  </a:extLst>
                </a:gridCol>
                <a:gridCol w="732674">
                  <a:extLst>
                    <a:ext uri="{9D8B030D-6E8A-4147-A177-3AD203B41FA5}">
                      <a16:colId xmlns:a16="http://schemas.microsoft.com/office/drawing/2014/main" val="1767083756"/>
                    </a:ext>
                  </a:extLst>
                </a:gridCol>
                <a:gridCol w="1241346">
                  <a:extLst>
                    <a:ext uri="{9D8B030D-6E8A-4147-A177-3AD203B41FA5}">
                      <a16:colId xmlns:a16="http://schemas.microsoft.com/office/drawing/2014/main" val="3454358111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2185206217"/>
                    </a:ext>
                  </a:extLst>
                </a:gridCol>
                <a:gridCol w="987010">
                  <a:extLst>
                    <a:ext uri="{9D8B030D-6E8A-4147-A177-3AD203B41FA5}">
                      <a16:colId xmlns:a16="http://schemas.microsoft.com/office/drawing/2014/main" val="380048108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Water 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4857hgy6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495847345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12:23</a:t>
                      </a:r>
                      <a:endParaRPr lang="he-IL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21/2/17</a:t>
                      </a:r>
                      <a:endParaRPr lang="he-I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48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57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5000" fill="hold" grpId="1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79400"/>
            <a:ext cx="12192000" cy="620674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lvl="0" rtl="1"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  <a:cs typeface="Arial"/>
              </a:rPr>
              <a:t>Algorithm </a:t>
            </a:r>
            <a:r>
              <a:rPr kumimoji="0" lang="he-I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 "</a:t>
            </a:r>
            <a:r>
              <a:rPr lang="en-US" kern="0" dirty="0">
                <a:solidFill>
                  <a:srgbClr val="000000"/>
                </a:solidFill>
              </a:rPr>
              <a:t>Precursors mixtures alert</a:t>
            </a:r>
            <a:r>
              <a:rPr kumimoji="0" lang="he-IL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"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6324" y="1040166"/>
            <a:ext cx="10769600" cy="56603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This algorithm holds in its database a list of precursors that when engage can create a threat.</a:t>
            </a: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>
                <a:solidFill>
                  <a:srgbClr val="000000"/>
                </a:solidFill>
                <a:latin typeface="Calibri"/>
                <a:cs typeface="Arial"/>
              </a:rPr>
              <a:t>Location oriented the algorithm alerts when two of them cross the same location.</a:t>
            </a: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b="0" kern="0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b="0" kern="0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b="0" kern="0" dirty="0">
              <a:solidFill>
                <a:srgbClr val="000000"/>
              </a:solidFill>
              <a:latin typeface="Calibri"/>
              <a:cs typeface="Arial"/>
            </a:endParaRPr>
          </a:p>
          <a:p>
            <a:pPr marL="0" marR="0" lvl="0" indent="0" algn="ctr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rgbClr val="FF0000"/>
                </a:solidFill>
                <a:latin typeface="Calibri"/>
                <a:cs typeface="Arial"/>
              </a:rPr>
              <a:t>Hydrogen peroxide + Acetone = TATP</a:t>
            </a:r>
            <a:endParaRPr lang="he-IL" sz="4000" b="0" kern="0" dirty="0">
              <a:solidFill>
                <a:srgbClr val="FF0000"/>
              </a:solidFill>
              <a:latin typeface="Calibri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9121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914400"/>
            <a:ext cx="12192000" cy="47244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3128" y="2557780"/>
            <a:ext cx="11548872" cy="276074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R="0" lvl="0" algn="ct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he-IL" sz="4000" u="sng" kern="0" dirty="0">
                <a:solidFill>
                  <a:srgbClr val="000000"/>
                </a:solidFill>
                <a:latin typeface="Calibri"/>
                <a:cs typeface="Arial"/>
              </a:rPr>
              <a:t>ומה הלאה?</a:t>
            </a:r>
          </a:p>
          <a:p>
            <a:pPr marR="0" lvl="0" algn="ctr" defTabSz="914400" rtl="1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he-IL" sz="4000" b="0" kern="0" dirty="0">
                <a:solidFill>
                  <a:srgbClr val="000000"/>
                </a:solidFill>
                <a:latin typeface="Calibri"/>
                <a:cs typeface="Arial"/>
              </a:rPr>
              <a:t>הדגמת המערכת שראיתם ב-</a:t>
            </a:r>
            <a:r>
              <a:rPr lang="en-US" sz="4000" b="0" kern="0" dirty="0">
                <a:solidFill>
                  <a:srgbClr val="000000"/>
                </a:solidFill>
                <a:latin typeface="Calibri"/>
                <a:cs typeface="Arial"/>
              </a:rPr>
              <a:t>live</a:t>
            </a:r>
            <a:r>
              <a:rPr lang="he-IL" sz="4000" b="0" kern="0" dirty="0">
                <a:solidFill>
                  <a:srgbClr val="000000"/>
                </a:solidFill>
                <a:latin typeface="Calibri"/>
                <a:cs typeface="Arial"/>
              </a:rPr>
              <a:t>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34109" y="158607"/>
            <a:ext cx="887761" cy="1119013"/>
            <a:chOff x="434109" y="158607"/>
            <a:chExt cx="887761" cy="111901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109" y="158607"/>
              <a:ext cx="887761" cy="1119013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522786" y="813308"/>
              <a:ext cx="616711" cy="370078"/>
            </a:xfrm>
            <a:prstGeom prst="rect">
              <a:avLst/>
            </a:prstGeom>
          </p:spPr>
          <p:txBody>
            <a:bodyPr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600" b="1">
                  <a:solidFill>
                    <a:srgbClr val="CCECFF"/>
                  </a:solidFill>
                  <a:latin typeface="Calibri" pitchFamily="34" charset="0"/>
                  <a:cs typeface="Arial" pitchFamily="34" charset="0"/>
                </a:defRPr>
              </a:lvl9pPr>
            </a:lstStyle>
            <a:p>
              <a:pPr marL="0" marR="0" lvl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j-ea"/>
                  <a:cs typeface="Arial" panose="020B0604020202020204" pitchFamily="34" charset="0"/>
                </a:rPr>
                <a:t>SMS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446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752721"/>
            <a:ext cx="12195458" cy="49851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2376653"/>
            <a:ext cx="12192000" cy="3491945"/>
          </a:xfrm>
          <a:prstGeom prst="rect">
            <a:avLst/>
          </a:prstGeom>
          <a:solidFill>
            <a:schemeClr val="tx1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5883" y="2643239"/>
            <a:ext cx="10700235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77970" y="300421"/>
            <a:ext cx="1100918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3000" dirty="0">
                <a:solidFill>
                  <a:srgbClr val="808080">
                    <a:lumMod val="50000"/>
                  </a:srgbClr>
                </a:solidFill>
                <a:latin typeface="Calibri"/>
                <a:cs typeface="Arial"/>
              </a:rPr>
              <a:t>פרידריך טיילור- ניהול מדעי- 1903. יעילות בעבר, תכליתיות בהווה.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" y="1752720"/>
            <a:ext cx="6172644" cy="44720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880" y="2132488"/>
            <a:ext cx="4958455" cy="501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וכך הגענו לגבעת הקפיטול!</a:t>
            </a:r>
            <a:endParaRPr lang="he-IL" sz="2800" kern="0" dirty="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475836" y="2986416"/>
            <a:ext cx="4575193" cy="2272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8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/>
              </a:rPr>
              <a:t>מהנדס תעשייה וניהול:</a:t>
            </a:r>
          </a:p>
          <a:p>
            <a:pPr marL="0" marR="0" lvl="0" indent="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sz="2800" b="1" u="sng" kern="0" dirty="0">
              <a:solidFill>
                <a:srgbClr val="FFFFFF"/>
              </a:solidFill>
              <a:latin typeface="Calibri"/>
              <a:cs typeface="Arial"/>
            </a:endParaRP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kern="0" dirty="0">
                <a:solidFill>
                  <a:srgbClr val="FFFFFF"/>
                </a:solidFill>
                <a:latin typeface="Calibri"/>
                <a:cs typeface="Arial"/>
              </a:rPr>
              <a:t>יוזמה</a:t>
            </a: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kern="0" dirty="0">
                <a:solidFill>
                  <a:srgbClr val="FFFFFF"/>
                </a:solidFill>
                <a:latin typeface="Calibri"/>
                <a:cs typeface="Arial"/>
              </a:rPr>
              <a:t>העזה</a:t>
            </a: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kern="0" dirty="0">
                <a:solidFill>
                  <a:srgbClr val="FFFFFF"/>
                </a:solidFill>
                <a:latin typeface="Calibri"/>
                <a:cs typeface="Arial"/>
              </a:rPr>
              <a:t>תכליתיות</a:t>
            </a:r>
          </a:p>
        </p:txBody>
      </p:sp>
    </p:spTree>
    <p:extLst>
      <p:ext uri="{BB962C8B-B14F-4D97-AF65-F5344CB8AC3E}">
        <p14:creationId xmlns:p14="http://schemas.microsoft.com/office/powerpoint/2010/main" val="372342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5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55077"/>
            <a:ext cx="12195458" cy="56827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1055077"/>
            <a:ext cx="12192000" cy="5324272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77970" y="300421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3000" dirty="0">
                <a:solidFill>
                  <a:srgbClr val="808080">
                    <a:lumMod val="50000"/>
                  </a:srgbClr>
                </a:solidFill>
                <a:latin typeface="Calibri"/>
                <a:cs typeface="Arial"/>
              </a:rPr>
              <a:t>הכרות עם הקיים</a:t>
            </a:r>
            <a:endParaRPr kumimoji="0" lang="en-US" sz="3000" i="0" u="none" strike="noStrike" kern="120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pic>
        <p:nvPicPr>
          <p:cNvPr id="13" name="Picture 12" descr="C:\Users\Dell\AppData\Local\Microsoft\Windows\INetCacheContent.Word\ASH0043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6126" y="1796653"/>
            <a:ext cx="6377891" cy="3901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129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952" y="1008893"/>
            <a:ext cx="5117048" cy="53704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7082862" y="1014668"/>
            <a:ext cx="5109138" cy="5357676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5883" y="2643239"/>
            <a:ext cx="10700235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996457" y="124577"/>
            <a:ext cx="9987339" cy="75465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3000" dirty="0">
                <a:solidFill>
                  <a:srgbClr val="808080">
                    <a:lumMod val="50000"/>
                  </a:srgbClr>
                </a:solidFill>
                <a:latin typeface="Calibri"/>
                <a:cs typeface="Arial"/>
              </a:rPr>
              <a:t>שישנה מערכת ששולחת </a:t>
            </a:r>
            <a:r>
              <a:rPr lang="en-US" sz="3000" dirty="0">
                <a:solidFill>
                  <a:srgbClr val="808080">
                    <a:lumMod val="50000"/>
                  </a:srgbClr>
                </a:solidFill>
                <a:latin typeface="Calibri"/>
                <a:cs typeface="Arial"/>
              </a:rPr>
              <a:t>SMS </a:t>
            </a:r>
            <a:r>
              <a:rPr lang="he-IL" sz="3000" dirty="0">
                <a:solidFill>
                  <a:srgbClr val="808080">
                    <a:lumMod val="50000"/>
                  </a:srgbClr>
                </a:solidFill>
                <a:latin typeface="Calibri"/>
                <a:cs typeface="Arial"/>
              </a:rPr>
              <a:t> בכל פעם שאיום מתהווה במרחב!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1" y="1021673"/>
            <a:ext cx="7082862" cy="535767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039741" y="4348400"/>
            <a:ext cx="5281214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ubstances </a:t>
            </a: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M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onitoring </a:t>
            </a: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ystem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08162" y="1581596"/>
            <a:ext cx="1782464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</a:t>
            </a: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M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</a:t>
            </a: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56441" y="2870497"/>
            <a:ext cx="4335164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hort </a:t>
            </a: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M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essage </a:t>
            </a: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ervice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21216" y="1126557"/>
            <a:ext cx="421444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he-IL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איך הגיע פרויקט גמר להיות מוצג ל:</a:t>
            </a: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kern="0" dirty="0">
                <a:solidFill>
                  <a:srgbClr val="FFFFFF"/>
                </a:solidFill>
                <a:latin typeface="Calibri"/>
                <a:cs typeface="Arial"/>
              </a:rPr>
              <a:t>אינטרפול</a:t>
            </a: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יורופול</a:t>
            </a:r>
            <a:r>
              <a:rPr kumimoji="0" lang="he-IL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</a:t>
            </a: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kern="0" dirty="0">
                <a:solidFill>
                  <a:srgbClr val="FFFFFF"/>
                </a:solidFill>
                <a:latin typeface="Calibri"/>
                <a:cs typeface="Arial"/>
              </a:rPr>
              <a:t>מחלקת מלחמה </a:t>
            </a: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kern="0" dirty="0">
                <a:solidFill>
                  <a:srgbClr val="FFFFFF"/>
                </a:solidFill>
                <a:latin typeface="Calibri"/>
                <a:cs typeface="Arial"/>
              </a:rPr>
              <a:t>בסמים של ארה"ב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 rot="19016856">
            <a:off x="1988505" y="1642717"/>
            <a:ext cx="6615515" cy="265379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199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Arial"/>
              </a:rPr>
              <a:t>דמיינו</a:t>
            </a:r>
            <a:endParaRPr kumimoji="0" lang="en-US" sz="19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44" y="1798934"/>
            <a:ext cx="2143125" cy="2143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6" y="3934541"/>
            <a:ext cx="2143125" cy="21431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229589" y="5032556"/>
            <a:ext cx="871673" cy="1098734"/>
            <a:chOff x="9236733" y="2775116"/>
            <a:chExt cx="871673" cy="109873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36733" y="2775116"/>
              <a:ext cx="871673" cy="1098734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9487563" y="3469401"/>
              <a:ext cx="355689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SMS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64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7" grpId="0"/>
      <p:bldP spid="14" grpId="0"/>
      <p:bldP spid="15" grpId="0"/>
      <p:bldP spid="19" grpId="0"/>
      <p:bldP spid="20" grpId="0"/>
      <p:bldP spid="21" grpId="0"/>
      <p:bldP spid="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832338"/>
            <a:ext cx="12195458" cy="55470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832338"/>
            <a:ext cx="12192000" cy="5547011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77970" y="171463"/>
            <a:ext cx="10769600" cy="76051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00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מבנה ההצגה</a:t>
            </a:r>
            <a:endParaRPr kumimoji="0" lang="en-US" sz="3000" i="0" u="none" strike="noStrike" kern="120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47416262"/>
              </p:ext>
            </p:extLst>
          </p:nvPr>
        </p:nvGraphicFramePr>
        <p:xfrm>
          <a:off x="2032000" y="985560"/>
          <a:ext cx="8128000" cy="5206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825335" y="4061222"/>
            <a:ext cx="678799" cy="734186"/>
            <a:chOff x="9236733" y="2775116"/>
            <a:chExt cx="871673" cy="10987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36733" y="2775116"/>
              <a:ext cx="871673" cy="10987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9487563" y="3469401"/>
              <a:ext cx="355688" cy="2089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rPr>
                <a:t>SMS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80" y="931980"/>
            <a:ext cx="2628001" cy="784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6255" y="3082979"/>
            <a:ext cx="647805" cy="647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6255" y="2099868"/>
            <a:ext cx="564849" cy="564849"/>
          </a:xfrm>
          <a:prstGeom prst="rect">
            <a:avLst/>
          </a:prstGeom>
        </p:spPr>
      </p:pic>
      <p:pic>
        <p:nvPicPr>
          <p:cNvPr id="12" name="Picture 11" descr="C:\Users\Dell\AppData\Local\Microsoft\Windows\INetCacheContent.Word\ASH0043.png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9059" y="5009957"/>
            <a:ext cx="1182196" cy="8306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415667324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9391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43355"/>
            <a:ext cx="12195458" cy="56944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1846389"/>
            <a:ext cx="12192000" cy="3382107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47335" y="2924603"/>
            <a:ext cx="10700235" cy="998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4400" b="1" dirty="0">
                <a:solidFill>
                  <a:srgbClr val="FFFFFF"/>
                </a:solidFill>
                <a:latin typeface="Calibri"/>
                <a:cs typeface="Arial"/>
              </a:rPr>
              <a:t>כלים הנדסיים בחקר המצב הקיים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77970" y="300421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LDS –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Arial"/>
              </a:rPr>
              <a:t>LASER DETECT SYSTEMS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241322823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885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1043355"/>
            <a:ext cx="12195458" cy="56944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0" y="1043355"/>
            <a:ext cx="12192000" cy="5357958"/>
          </a:xfrm>
          <a:prstGeom prst="rect">
            <a:avLst/>
          </a:prstGeom>
          <a:solidFill>
            <a:schemeClr val="tx2">
              <a:alpha val="6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77970" y="300421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3000" dirty="0">
                <a:solidFill>
                  <a:srgbClr val="808080">
                    <a:lumMod val="50000"/>
                  </a:srgbClr>
                </a:solidFill>
                <a:latin typeface="Calibri"/>
                <a:cs typeface="Arial"/>
              </a:rPr>
              <a:t>התחלת הפעילות על פי מתודולוגיה מוכרת</a:t>
            </a:r>
            <a:endParaRPr kumimoji="0" lang="en-US" sz="3000" i="0" u="none" strike="noStrike" kern="120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33519270"/>
              </p:ext>
            </p:extLst>
          </p:nvPr>
        </p:nvGraphicFramePr>
        <p:xfrm>
          <a:off x="52754" y="1096108"/>
          <a:ext cx="11811000" cy="5254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890191822"/>
              </p:ext>
            </p:extLst>
          </p:nvPr>
        </p:nvGraphicFramePr>
        <p:xfrm>
          <a:off x="2157047" y="6430108"/>
          <a:ext cx="9911860" cy="399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75936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668C598-94F1-484C-B160-9827B5449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2668C598-94F1-484C-B160-9827B5449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2668C598-94F1-484C-B160-9827B5449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1A1CA0-9268-428A-9E38-6A743BFC3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dgm id="{DE1A1CA0-9268-428A-9E38-6A743BFC3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DE1A1CA0-9268-428A-9E38-6A743BFC3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65DE04-AB4E-4C25-8497-8955865C1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dgm id="{8B65DE04-AB4E-4C25-8497-8955865C1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8B65DE04-AB4E-4C25-8497-8955865C10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BACF84-0155-452B-B9FB-6BD28E1DFB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graphicEl>
                                              <a:dgm id="{5EBACF84-0155-452B-B9FB-6BD28E1DFB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5EBACF84-0155-452B-B9FB-6BD28E1DFB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7409F35-7D80-443E-9545-50D820210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C7409F35-7D80-443E-9545-50D820210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C7409F35-7D80-443E-9545-50D8202103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0D4521-56F6-491A-8453-981824C38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B50D4521-56F6-491A-8453-981824C38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graphicEl>
                                              <a:dgm id="{B50D4521-56F6-491A-8453-981824C38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0E1747-314E-4BF5-BF48-2D86ADFAE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graphicEl>
                                              <a:dgm id="{750E1747-314E-4BF5-BF48-2D86ADFAE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graphicEl>
                                              <a:dgm id="{750E1747-314E-4BF5-BF48-2D86ADFAE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75D9BE3-A0AB-4D98-BAEF-47E73B381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graphicEl>
                                              <a:dgm id="{975D9BE3-A0AB-4D98-BAEF-47E73B381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graphicEl>
                                              <a:dgm id="{975D9BE3-A0AB-4D98-BAEF-47E73B381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21B6278-710B-40F4-8506-B117536CD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dgm id="{621B6278-710B-40F4-8506-B117536CD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621B6278-710B-40F4-8506-B117536CD0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82F08DD-6FD6-4813-A9C3-70E7C4F1F3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graphicEl>
                                              <a:dgm id="{082F08DD-6FD6-4813-A9C3-70E7C4F1F3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graphicEl>
                                              <a:dgm id="{082F08DD-6FD6-4813-A9C3-70E7C4F1F3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9C0D73-DB27-408D-A19E-BDDC3BD18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graphicEl>
                                              <a:dgm id="{429C0D73-DB27-408D-A19E-BDDC3BD18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graphicEl>
                                              <a:dgm id="{429C0D73-DB27-408D-A19E-BDDC3BD18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FB09A4D-D18B-420E-878F-0BA21236E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graphicEl>
                                              <a:dgm id="{5FB09A4D-D18B-420E-878F-0BA21236E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graphicEl>
                                              <a:dgm id="{5FB09A4D-D18B-420E-878F-0BA21236E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FE692D-5B7D-43E6-ACA5-65A4E37F04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>
                                            <p:graphicEl>
                                              <a:dgm id="{99FE692D-5B7D-43E6-ACA5-65A4E37F04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>
                                            <p:graphicEl>
                                              <a:dgm id="{99FE692D-5B7D-43E6-ACA5-65A4E37F04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4A28E7-5CED-4BDE-9408-52C353414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graphicEl>
                                              <a:dgm id="{EE4A28E7-5CED-4BDE-9408-52C353414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graphicEl>
                                              <a:dgm id="{EE4A28E7-5CED-4BDE-9408-52C353414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Default Design">
  <a:themeElements>
    <a:clrScheme name="LDS3">
      <a:dk1>
        <a:srgbClr val="08283E"/>
      </a:dk1>
      <a:lt1>
        <a:srgbClr val="FFFFFF"/>
      </a:lt1>
      <a:dk2>
        <a:srgbClr val="000000"/>
      </a:dk2>
      <a:lt2>
        <a:srgbClr val="808080"/>
      </a:lt2>
      <a:accent1>
        <a:srgbClr val="FEF200"/>
      </a:accent1>
      <a:accent2>
        <a:srgbClr val="602F90"/>
      </a:accent2>
      <a:accent3>
        <a:srgbClr val="0358FF"/>
      </a:accent3>
      <a:accent4>
        <a:srgbClr val="FF8D00"/>
      </a:accent4>
      <a:accent5>
        <a:srgbClr val="EB2200"/>
      </a:accent5>
      <a:accent6>
        <a:srgbClr val="00DADE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LDS3">
      <a:dk1>
        <a:srgbClr val="08283E"/>
      </a:dk1>
      <a:lt1>
        <a:srgbClr val="FFFFFF"/>
      </a:lt1>
      <a:dk2>
        <a:srgbClr val="000000"/>
      </a:dk2>
      <a:lt2>
        <a:srgbClr val="808080"/>
      </a:lt2>
      <a:accent1>
        <a:srgbClr val="FEF200"/>
      </a:accent1>
      <a:accent2>
        <a:srgbClr val="602F90"/>
      </a:accent2>
      <a:accent3>
        <a:srgbClr val="0358FF"/>
      </a:accent3>
      <a:accent4>
        <a:srgbClr val="FF8D00"/>
      </a:accent4>
      <a:accent5>
        <a:srgbClr val="EB2200"/>
      </a:accent5>
      <a:accent6>
        <a:srgbClr val="00DADE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10169</TotalTime>
  <Words>1620</Words>
  <Application>Microsoft Office PowerPoint</Application>
  <PresentationFormat>Widescreen</PresentationFormat>
  <Paragraphs>508</Paragraphs>
  <Slides>45</Slides>
  <Notes>26</Notes>
  <HiddenSlides>4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Narrow</vt:lpstr>
      <vt:lpstr>Calibri</vt:lpstr>
      <vt:lpstr>Calibri Light</vt:lpstr>
      <vt:lpstr>Symbol</vt:lpstr>
      <vt:lpstr>Default Design</vt:lpstr>
      <vt:lpstr>1_Default Design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חקר המצב הקיים מבחינה טכנולוגית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 Cooper</dc:creator>
  <cp:lastModifiedBy>Dell</cp:lastModifiedBy>
  <cp:revision>191</cp:revision>
  <dcterms:created xsi:type="dcterms:W3CDTF">2016-05-06T05:32:44Z</dcterms:created>
  <dcterms:modified xsi:type="dcterms:W3CDTF">2017-02-21T19:16:28Z</dcterms:modified>
</cp:coreProperties>
</file>